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Lst>
  <p:notesMasterIdLst>
    <p:notesMasterId r:id="rId25"/>
  </p:notesMasterIdLst>
  <p:handoutMasterIdLst>
    <p:handoutMasterId r:id="rId26"/>
  </p:handoutMasterIdLst>
  <p:sldIdLst>
    <p:sldId id="260" r:id="rId4"/>
    <p:sldId id="276" r:id="rId5"/>
    <p:sldId id="261" r:id="rId6"/>
    <p:sldId id="281" r:id="rId7"/>
    <p:sldId id="282" r:id="rId8"/>
    <p:sldId id="264" r:id="rId9"/>
    <p:sldId id="283" r:id="rId10"/>
    <p:sldId id="266" r:id="rId11"/>
    <p:sldId id="259" r:id="rId12"/>
    <p:sldId id="268" r:id="rId13"/>
    <p:sldId id="269" r:id="rId14"/>
    <p:sldId id="286" r:id="rId15"/>
    <p:sldId id="270" r:id="rId16"/>
    <p:sldId id="271" r:id="rId17"/>
    <p:sldId id="272" r:id="rId18"/>
    <p:sldId id="273" r:id="rId19"/>
    <p:sldId id="277" r:id="rId20"/>
    <p:sldId id="278" r:id="rId21"/>
    <p:sldId id="279" r:id="rId22"/>
    <p:sldId id="267" r:id="rId23"/>
    <p:sldId id="275" r:id="rId24"/>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EAB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75" autoAdjust="0"/>
    <p:restoredTop sz="94660"/>
  </p:normalViewPr>
  <p:slideViewPr>
    <p:cSldViewPr snapToGrid="0">
      <p:cViewPr varScale="1">
        <p:scale>
          <a:sx n="78" d="100"/>
          <a:sy n="78" d="100"/>
        </p:scale>
        <p:origin x="667"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1A26B5F-C324-463E-B078-2EB620CC743C}" type="datetimeFigureOut">
              <a:rPr lang="en-CA" smtClean="0"/>
              <a:t>2024-04-10</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AF7B159-6FB5-4231-8FD9-8274332845E5}" type="slidenum">
              <a:rPr lang="en-CA" smtClean="0"/>
              <a:t>‹#›</a:t>
            </a:fld>
            <a:endParaRPr lang="en-CA"/>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D78B17-CD9B-4185-872A-CF5CA0577D4E}" type="datetimeFigureOut">
              <a:rPr lang="en-CA" smtClean="0"/>
              <a:t>2024-04-10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C469BB-E50D-4F59-A4D1-438A2F2EE512}" type="slidenum">
              <a:rPr lang="en-CA" smtClean="0"/>
              <a:t>‹#›</a:t>
            </a:fld>
            <a:endParaRPr lang="en-CA"/>
          </a:p>
        </p:txBody>
      </p:sp>
    </p:spTree>
    <p:extLst>
      <p:ext uri="{BB962C8B-B14F-4D97-AF65-F5344CB8AC3E}">
        <p14:creationId xmlns:p14="http://schemas.microsoft.com/office/powerpoint/2010/main" val="89170203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Original DFM Date 28-03-24</a:t>
            </a:r>
          </a:p>
        </p:txBody>
      </p:sp>
      <p:sp>
        <p:nvSpPr>
          <p:cNvPr id="4" name="Slide Number Placeholder 3"/>
          <p:cNvSpPr>
            <a:spLocks noGrp="1"/>
          </p:cNvSpPr>
          <p:nvPr>
            <p:ph type="sldNum" sz="quarter" idx="5"/>
          </p:nvPr>
        </p:nvSpPr>
        <p:spPr/>
        <p:txBody>
          <a:bodyPr/>
          <a:lstStyle/>
          <a:p>
            <a:fld id="{8DC469BB-E50D-4F59-A4D1-438A2F2EE512}" type="slidenum">
              <a:rPr lang="en-CA" smtClean="0"/>
              <a:t>1</a:t>
            </a:fld>
            <a:endParaRPr lang="en-CA"/>
          </a:p>
        </p:txBody>
      </p:sp>
    </p:spTree>
    <p:extLst>
      <p:ext uri="{BB962C8B-B14F-4D97-AF65-F5344CB8AC3E}">
        <p14:creationId xmlns:p14="http://schemas.microsoft.com/office/powerpoint/2010/main" val="2034285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8DC469BB-E50D-4F59-A4D1-438A2F2EE512}" type="slidenum">
              <a:rPr lang="en-CA" smtClean="0"/>
              <a:t>3</a:t>
            </a:fld>
            <a:endParaRPr lang="en-CA"/>
          </a:p>
        </p:txBody>
      </p:sp>
    </p:spTree>
    <p:extLst>
      <p:ext uri="{BB962C8B-B14F-4D97-AF65-F5344CB8AC3E}">
        <p14:creationId xmlns:p14="http://schemas.microsoft.com/office/powerpoint/2010/main" val="2735268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Replaced specifics with generic</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DC469BB-E50D-4F59-A4D1-438A2F2EE512}"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t>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1770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DC469BB-E50D-4F59-A4D1-438A2F2EE512}"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t>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127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8DC469BB-E50D-4F59-A4D1-438A2F2EE512}" type="slidenum">
              <a:rPr lang="en-CA" smtClean="0"/>
              <a:t>6</a:t>
            </a:fld>
            <a:endParaRPr lang="en-CA"/>
          </a:p>
        </p:txBody>
      </p:sp>
    </p:spTree>
    <p:extLst>
      <p:ext uri="{BB962C8B-B14F-4D97-AF65-F5344CB8AC3E}">
        <p14:creationId xmlns:p14="http://schemas.microsoft.com/office/powerpoint/2010/main" val="3165375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8DC469BB-E50D-4F59-A4D1-438A2F2EE512}" type="slidenum">
              <a:rPr lang="en-CA" smtClean="0"/>
              <a:t>7</a:t>
            </a:fld>
            <a:endParaRPr lang="en-CA"/>
          </a:p>
        </p:txBody>
      </p:sp>
    </p:spTree>
    <p:extLst>
      <p:ext uri="{BB962C8B-B14F-4D97-AF65-F5344CB8AC3E}">
        <p14:creationId xmlns:p14="http://schemas.microsoft.com/office/powerpoint/2010/main" val="3683309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Revised</a:t>
            </a:r>
            <a:r>
              <a:rPr lang="en-US" baseline="0" dirty="0"/>
              <a:t> Plaque note</a:t>
            </a:r>
            <a:endParaRPr lang="en-US" dirty="0"/>
          </a:p>
        </p:txBody>
      </p:sp>
      <p:sp>
        <p:nvSpPr>
          <p:cNvPr id="4" name="Slide Number Placeholder 3"/>
          <p:cNvSpPr>
            <a:spLocks noGrp="1"/>
          </p:cNvSpPr>
          <p:nvPr>
            <p:ph type="sldNum" sz="quarter" idx="10"/>
          </p:nvPr>
        </p:nvSpPr>
        <p:spPr/>
        <p:txBody>
          <a:bodyPr/>
          <a:lstStyle/>
          <a:p>
            <a:fld id="{8DC469BB-E50D-4F59-A4D1-438A2F2EE512}" type="slidenum">
              <a:rPr lang="en-CA" smtClean="0"/>
              <a:t>8</a:t>
            </a:fld>
            <a:endParaRPr lang="en-CA"/>
          </a:p>
        </p:txBody>
      </p:sp>
    </p:spTree>
    <p:extLst>
      <p:ext uri="{BB962C8B-B14F-4D97-AF65-F5344CB8AC3E}">
        <p14:creationId xmlns:p14="http://schemas.microsoft.com/office/powerpoint/2010/main" val="3179321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C469BB-E50D-4F59-A4D1-438A2F2EE512}" type="slidenum">
              <a:rPr lang="en-CA" smtClean="0"/>
              <a:t>9</a:t>
            </a:fld>
            <a:endParaRPr lang="en-CA"/>
          </a:p>
        </p:txBody>
      </p:sp>
    </p:spTree>
    <p:extLst>
      <p:ext uri="{BB962C8B-B14F-4D97-AF65-F5344CB8AC3E}">
        <p14:creationId xmlns:p14="http://schemas.microsoft.com/office/powerpoint/2010/main" val="2582009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AC6BE44F-1307-4350-A55D-BAA67CEAE385}" type="datetime1">
              <a:rPr lang="en-US" smtClean="0"/>
              <a:t>4/10/2024</a:t>
            </a:fld>
            <a:endParaRPr lang="en-CA"/>
          </a:p>
        </p:txBody>
      </p:sp>
      <p:sp>
        <p:nvSpPr>
          <p:cNvPr id="5" name="Footer Placeholder 4"/>
          <p:cNvSpPr>
            <a:spLocks noGrp="1"/>
          </p:cNvSpPr>
          <p:nvPr>
            <p:ph type="ftr" sz="quarter" idx="11"/>
          </p:nvPr>
        </p:nvSpPr>
        <p:spPr/>
        <p:txBody>
          <a:bodyPr/>
          <a:lstStyle/>
          <a:p>
            <a:r>
              <a:rPr lang="en-US"/>
              <a:t>JadeMolds.com | All Information Herein Is Confidential</a:t>
            </a:r>
            <a:endParaRPr lang="en-CA"/>
          </a:p>
        </p:txBody>
      </p:sp>
      <p:sp>
        <p:nvSpPr>
          <p:cNvPr id="6" name="Slide Number Placeholder 5"/>
          <p:cNvSpPr>
            <a:spLocks noGrp="1"/>
          </p:cNvSpPr>
          <p:nvPr>
            <p:ph type="sldNum" sz="quarter" idx="12"/>
          </p:nvPr>
        </p:nvSpPr>
        <p:spPr/>
        <p:txBody>
          <a:bodyPr/>
          <a:lstStyle/>
          <a:p>
            <a:fld id="{A204C930-25EB-4974-A793-F093871CB94F}" type="slidenum">
              <a:rPr lang="en-CA" smtClean="0"/>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731A765-0BB3-483E-8ED3-1CF642389F77}" type="datetime1">
              <a:rPr lang="en-US" smtClean="0"/>
              <a:t>4/10/2024</a:t>
            </a:fld>
            <a:endParaRPr lang="en-CA"/>
          </a:p>
        </p:txBody>
      </p:sp>
      <p:sp>
        <p:nvSpPr>
          <p:cNvPr id="5" name="Footer Placeholder 4"/>
          <p:cNvSpPr>
            <a:spLocks noGrp="1"/>
          </p:cNvSpPr>
          <p:nvPr>
            <p:ph type="ftr" sz="quarter" idx="11"/>
          </p:nvPr>
        </p:nvSpPr>
        <p:spPr/>
        <p:txBody>
          <a:bodyPr/>
          <a:lstStyle/>
          <a:p>
            <a:r>
              <a:rPr lang="en-US"/>
              <a:t>JadeMolds.com | All Information Herein Is Confidential</a:t>
            </a:r>
            <a:endParaRPr lang="en-CA"/>
          </a:p>
        </p:txBody>
      </p:sp>
      <p:sp>
        <p:nvSpPr>
          <p:cNvPr id="6" name="Slide Number Placeholder 5"/>
          <p:cNvSpPr>
            <a:spLocks noGrp="1"/>
          </p:cNvSpPr>
          <p:nvPr>
            <p:ph type="sldNum" sz="quarter" idx="12"/>
          </p:nvPr>
        </p:nvSpPr>
        <p:spPr/>
        <p:txBody>
          <a:bodyPr/>
          <a:lstStyle/>
          <a:p>
            <a:fld id="{A204C930-25EB-4974-A793-F093871CB94F}"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248D9B76-5DE1-4136-BF18-3969673D0ED3}" type="datetime1">
              <a:rPr lang="en-US" smtClean="0"/>
              <a:t>4/10/2024</a:t>
            </a:fld>
            <a:endParaRPr lang="en-CA"/>
          </a:p>
        </p:txBody>
      </p:sp>
      <p:sp>
        <p:nvSpPr>
          <p:cNvPr id="5" name="Footer Placeholder 4"/>
          <p:cNvSpPr>
            <a:spLocks noGrp="1"/>
          </p:cNvSpPr>
          <p:nvPr>
            <p:ph type="ftr" sz="quarter" idx="11"/>
          </p:nvPr>
        </p:nvSpPr>
        <p:spPr/>
        <p:txBody>
          <a:bodyPr/>
          <a:lstStyle/>
          <a:p>
            <a:r>
              <a:rPr lang="en-US"/>
              <a:t>JadeMolds.com | All Information Herein Is Confidential</a:t>
            </a:r>
            <a:endParaRPr lang="en-CA"/>
          </a:p>
        </p:txBody>
      </p:sp>
      <p:sp>
        <p:nvSpPr>
          <p:cNvPr id="6" name="Slide Number Placeholder 5"/>
          <p:cNvSpPr>
            <a:spLocks noGrp="1"/>
          </p:cNvSpPr>
          <p:nvPr>
            <p:ph type="sldNum" sz="quarter" idx="12"/>
          </p:nvPr>
        </p:nvSpPr>
        <p:spPr/>
        <p:txBody>
          <a:bodyPr/>
          <a:lstStyle/>
          <a:p>
            <a:fld id="{A204C930-25EB-4974-A793-F093871CB94F}" type="slidenum">
              <a:rPr lang="en-CA" smtClean="0"/>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019F289A-FE89-4425-BE4C-1BE068C2DDAB}" type="datetime1">
              <a:rPr lang="en-US" smtClean="0"/>
              <a:t>4/10/2024</a:t>
            </a:fld>
            <a:endParaRPr lang="en-CA"/>
          </a:p>
        </p:txBody>
      </p:sp>
      <p:sp>
        <p:nvSpPr>
          <p:cNvPr id="5" name="Footer Placeholder 4"/>
          <p:cNvSpPr>
            <a:spLocks noGrp="1"/>
          </p:cNvSpPr>
          <p:nvPr>
            <p:ph type="ftr" sz="quarter" idx="11"/>
          </p:nvPr>
        </p:nvSpPr>
        <p:spPr/>
        <p:txBody>
          <a:bodyPr/>
          <a:lstStyle/>
          <a:p>
            <a:r>
              <a:rPr lang="en-US"/>
              <a:t>JadeMolds.com | All Information Herein Is Confidential</a:t>
            </a:r>
            <a:endParaRPr lang="en-CA"/>
          </a:p>
        </p:txBody>
      </p:sp>
      <p:sp>
        <p:nvSpPr>
          <p:cNvPr id="6" name="Slide Number Placeholder 5"/>
          <p:cNvSpPr>
            <a:spLocks noGrp="1"/>
          </p:cNvSpPr>
          <p:nvPr>
            <p:ph type="sldNum" sz="quarter" idx="12"/>
          </p:nvPr>
        </p:nvSpPr>
        <p:spPr/>
        <p:txBody>
          <a:bodyPr/>
          <a:lstStyle/>
          <a:p>
            <a:fld id="{A204C930-25EB-4974-A793-F093871CB94F}" type="slidenum">
              <a:rPr lang="en-CA" smtClean="0"/>
              <a:t>‹#›</a:t>
            </a:fld>
            <a:endParaRPr lang="en-CA"/>
          </a:p>
        </p:txBody>
      </p:sp>
    </p:spTree>
    <p:extLst>
      <p:ext uri="{BB962C8B-B14F-4D97-AF65-F5344CB8AC3E}">
        <p14:creationId xmlns:p14="http://schemas.microsoft.com/office/powerpoint/2010/main" val="713656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5E60218-EE7D-4DE1-BFA6-57D0B376999F}" type="datetime1">
              <a:rPr lang="en-US" smtClean="0"/>
              <a:t>4/10/2024</a:t>
            </a:fld>
            <a:endParaRPr lang="en-CA"/>
          </a:p>
        </p:txBody>
      </p:sp>
      <p:sp>
        <p:nvSpPr>
          <p:cNvPr id="5" name="Footer Placeholder 4"/>
          <p:cNvSpPr>
            <a:spLocks noGrp="1"/>
          </p:cNvSpPr>
          <p:nvPr>
            <p:ph type="ftr" sz="quarter" idx="11"/>
          </p:nvPr>
        </p:nvSpPr>
        <p:spPr/>
        <p:txBody>
          <a:bodyPr/>
          <a:lstStyle/>
          <a:p>
            <a:r>
              <a:rPr lang="en-US"/>
              <a:t>JadeMolds.com | All Information Herein Is Confidential</a:t>
            </a:r>
            <a:endParaRPr lang="en-CA"/>
          </a:p>
        </p:txBody>
      </p:sp>
      <p:sp>
        <p:nvSpPr>
          <p:cNvPr id="6" name="Slide Number Placeholder 5"/>
          <p:cNvSpPr>
            <a:spLocks noGrp="1"/>
          </p:cNvSpPr>
          <p:nvPr>
            <p:ph type="sldNum" sz="quarter" idx="12"/>
          </p:nvPr>
        </p:nvSpPr>
        <p:spPr/>
        <p:txBody>
          <a:bodyPr/>
          <a:lstStyle/>
          <a:p>
            <a:fld id="{A204C930-25EB-4974-A793-F093871CB94F}" type="slidenum">
              <a:rPr lang="en-CA" smtClean="0"/>
              <a:t>‹#›</a:t>
            </a:fld>
            <a:endParaRPr lang="en-CA"/>
          </a:p>
        </p:txBody>
      </p:sp>
    </p:spTree>
    <p:extLst>
      <p:ext uri="{BB962C8B-B14F-4D97-AF65-F5344CB8AC3E}">
        <p14:creationId xmlns:p14="http://schemas.microsoft.com/office/powerpoint/2010/main" val="3918373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DC0E39-5F7C-44BE-BA12-42FB34FDDDD2}" type="datetime1">
              <a:rPr lang="en-US" smtClean="0"/>
              <a:t>4/10/2024</a:t>
            </a:fld>
            <a:endParaRPr lang="en-CA"/>
          </a:p>
        </p:txBody>
      </p:sp>
      <p:sp>
        <p:nvSpPr>
          <p:cNvPr id="5" name="Footer Placeholder 4"/>
          <p:cNvSpPr>
            <a:spLocks noGrp="1"/>
          </p:cNvSpPr>
          <p:nvPr>
            <p:ph type="ftr" sz="quarter" idx="11"/>
          </p:nvPr>
        </p:nvSpPr>
        <p:spPr/>
        <p:txBody>
          <a:bodyPr/>
          <a:lstStyle/>
          <a:p>
            <a:r>
              <a:rPr lang="en-US"/>
              <a:t>JadeMolds.com | All Information Herein Is Confidential</a:t>
            </a:r>
            <a:endParaRPr lang="en-CA"/>
          </a:p>
        </p:txBody>
      </p:sp>
      <p:sp>
        <p:nvSpPr>
          <p:cNvPr id="6" name="Slide Number Placeholder 5"/>
          <p:cNvSpPr>
            <a:spLocks noGrp="1"/>
          </p:cNvSpPr>
          <p:nvPr>
            <p:ph type="sldNum" sz="quarter" idx="12"/>
          </p:nvPr>
        </p:nvSpPr>
        <p:spPr/>
        <p:txBody>
          <a:bodyPr/>
          <a:lstStyle/>
          <a:p>
            <a:fld id="{A204C930-25EB-4974-A793-F093871CB94F}" type="slidenum">
              <a:rPr lang="en-CA" smtClean="0"/>
              <a:t>‹#›</a:t>
            </a:fld>
            <a:endParaRPr lang="en-CA"/>
          </a:p>
        </p:txBody>
      </p:sp>
    </p:spTree>
    <p:extLst>
      <p:ext uri="{BB962C8B-B14F-4D97-AF65-F5344CB8AC3E}">
        <p14:creationId xmlns:p14="http://schemas.microsoft.com/office/powerpoint/2010/main" val="9518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C4E71BB1-8FA2-4751-865C-89F745485335}" type="datetime1">
              <a:rPr lang="en-US" smtClean="0"/>
              <a:t>4/10/2024</a:t>
            </a:fld>
            <a:endParaRPr lang="en-CA"/>
          </a:p>
        </p:txBody>
      </p:sp>
      <p:sp>
        <p:nvSpPr>
          <p:cNvPr id="6" name="Footer Placeholder 5"/>
          <p:cNvSpPr>
            <a:spLocks noGrp="1"/>
          </p:cNvSpPr>
          <p:nvPr>
            <p:ph type="ftr" sz="quarter" idx="11"/>
          </p:nvPr>
        </p:nvSpPr>
        <p:spPr/>
        <p:txBody>
          <a:bodyPr/>
          <a:lstStyle/>
          <a:p>
            <a:r>
              <a:rPr lang="en-US"/>
              <a:t>JadeMolds.com | All Information Herein Is Confidential</a:t>
            </a:r>
            <a:endParaRPr lang="en-CA"/>
          </a:p>
        </p:txBody>
      </p:sp>
      <p:sp>
        <p:nvSpPr>
          <p:cNvPr id="7" name="Slide Number Placeholder 6"/>
          <p:cNvSpPr>
            <a:spLocks noGrp="1"/>
          </p:cNvSpPr>
          <p:nvPr>
            <p:ph type="sldNum" sz="quarter" idx="12"/>
          </p:nvPr>
        </p:nvSpPr>
        <p:spPr/>
        <p:txBody>
          <a:bodyPr/>
          <a:lstStyle/>
          <a:p>
            <a:fld id="{A204C930-25EB-4974-A793-F093871CB94F}" type="slidenum">
              <a:rPr lang="en-CA" smtClean="0"/>
              <a:t>‹#›</a:t>
            </a:fld>
            <a:endParaRPr lang="en-CA"/>
          </a:p>
        </p:txBody>
      </p:sp>
    </p:spTree>
    <p:extLst>
      <p:ext uri="{BB962C8B-B14F-4D97-AF65-F5344CB8AC3E}">
        <p14:creationId xmlns:p14="http://schemas.microsoft.com/office/powerpoint/2010/main" val="1254835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457AE620-C301-40FE-9FCF-253B15B240C6}" type="datetime1">
              <a:rPr lang="en-US" smtClean="0"/>
              <a:t>4/10/2024</a:t>
            </a:fld>
            <a:endParaRPr lang="en-CA"/>
          </a:p>
        </p:txBody>
      </p:sp>
      <p:sp>
        <p:nvSpPr>
          <p:cNvPr id="8" name="Footer Placeholder 7"/>
          <p:cNvSpPr>
            <a:spLocks noGrp="1"/>
          </p:cNvSpPr>
          <p:nvPr>
            <p:ph type="ftr" sz="quarter" idx="11"/>
          </p:nvPr>
        </p:nvSpPr>
        <p:spPr/>
        <p:txBody>
          <a:bodyPr/>
          <a:lstStyle/>
          <a:p>
            <a:r>
              <a:rPr lang="en-US"/>
              <a:t>JadeMolds.com | All Information Herein Is Confidential</a:t>
            </a:r>
            <a:endParaRPr lang="en-CA"/>
          </a:p>
        </p:txBody>
      </p:sp>
      <p:sp>
        <p:nvSpPr>
          <p:cNvPr id="9" name="Slide Number Placeholder 8"/>
          <p:cNvSpPr>
            <a:spLocks noGrp="1"/>
          </p:cNvSpPr>
          <p:nvPr>
            <p:ph type="sldNum" sz="quarter" idx="12"/>
          </p:nvPr>
        </p:nvSpPr>
        <p:spPr/>
        <p:txBody>
          <a:bodyPr/>
          <a:lstStyle/>
          <a:p>
            <a:fld id="{A204C930-25EB-4974-A793-F093871CB94F}" type="slidenum">
              <a:rPr lang="en-CA" smtClean="0"/>
              <a:t>‹#›</a:t>
            </a:fld>
            <a:endParaRPr lang="en-CA"/>
          </a:p>
        </p:txBody>
      </p:sp>
    </p:spTree>
    <p:extLst>
      <p:ext uri="{BB962C8B-B14F-4D97-AF65-F5344CB8AC3E}">
        <p14:creationId xmlns:p14="http://schemas.microsoft.com/office/powerpoint/2010/main" val="22211045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405A64B7-9A65-4A7A-B93C-46EF8176AA4E}" type="datetime1">
              <a:rPr lang="en-US" smtClean="0"/>
              <a:t>4/10/2024</a:t>
            </a:fld>
            <a:endParaRPr lang="en-CA"/>
          </a:p>
        </p:txBody>
      </p:sp>
      <p:sp>
        <p:nvSpPr>
          <p:cNvPr id="4" name="Footer Placeholder 3"/>
          <p:cNvSpPr>
            <a:spLocks noGrp="1"/>
          </p:cNvSpPr>
          <p:nvPr>
            <p:ph type="ftr" sz="quarter" idx="11"/>
          </p:nvPr>
        </p:nvSpPr>
        <p:spPr/>
        <p:txBody>
          <a:bodyPr/>
          <a:lstStyle/>
          <a:p>
            <a:r>
              <a:rPr lang="en-US"/>
              <a:t>JadeMolds.com | All Information Herein Is Confidential</a:t>
            </a:r>
            <a:endParaRPr lang="en-CA"/>
          </a:p>
        </p:txBody>
      </p:sp>
      <p:sp>
        <p:nvSpPr>
          <p:cNvPr id="5" name="Slide Number Placeholder 4"/>
          <p:cNvSpPr>
            <a:spLocks noGrp="1"/>
          </p:cNvSpPr>
          <p:nvPr>
            <p:ph type="sldNum" sz="quarter" idx="12"/>
          </p:nvPr>
        </p:nvSpPr>
        <p:spPr/>
        <p:txBody>
          <a:bodyPr/>
          <a:lstStyle/>
          <a:p>
            <a:fld id="{A204C930-25EB-4974-A793-F093871CB94F}" type="slidenum">
              <a:rPr lang="en-CA" smtClean="0"/>
              <a:t>‹#›</a:t>
            </a:fld>
            <a:endParaRPr lang="en-CA"/>
          </a:p>
        </p:txBody>
      </p:sp>
    </p:spTree>
    <p:extLst>
      <p:ext uri="{BB962C8B-B14F-4D97-AF65-F5344CB8AC3E}">
        <p14:creationId xmlns:p14="http://schemas.microsoft.com/office/powerpoint/2010/main" val="37130172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77B07E-D65A-4B39-B47E-88001BA77CFC}" type="datetime1">
              <a:rPr lang="en-US" smtClean="0"/>
              <a:t>4/10/2024</a:t>
            </a:fld>
            <a:endParaRPr lang="en-CA"/>
          </a:p>
        </p:txBody>
      </p:sp>
      <p:sp>
        <p:nvSpPr>
          <p:cNvPr id="3" name="Footer Placeholder 2"/>
          <p:cNvSpPr>
            <a:spLocks noGrp="1"/>
          </p:cNvSpPr>
          <p:nvPr>
            <p:ph type="ftr" sz="quarter" idx="11"/>
          </p:nvPr>
        </p:nvSpPr>
        <p:spPr/>
        <p:txBody>
          <a:bodyPr/>
          <a:lstStyle/>
          <a:p>
            <a:r>
              <a:rPr lang="en-US"/>
              <a:t>JadeMolds.com | All Information Herein Is Confidential</a:t>
            </a:r>
            <a:endParaRPr lang="en-CA"/>
          </a:p>
        </p:txBody>
      </p:sp>
      <p:sp>
        <p:nvSpPr>
          <p:cNvPr id="4" name="Slide Number Placeholder 3"/>
          <p:cNvSpPr>
            <a:spLocks noGrp="1"/>
          </p:cNvSpPr>
          <p:nvPr>
            <p:ph type="sldNum" sz="quarter" idx="12"/>
          </p:nvPr>
        </p:nvSpPr>
        <p:spPr/>
        <p:txBody>
          <a:bodyPr/>
          <a:lstStyle/>
          <a:p>
            <a:fld id="{A204C930-25EB-4974-A793-F093871CB94F}" type="slidenum">
              <a:rPr lang="en-CA" smtClean="0"/>
              <a:t>‹#›</a:t>
            </a:fld>
            <a:endParaRPr lang="en-CA"/>
          </a:p>
        </p:txBody>
      </p:sp>
    </p:spTree>
    <p:extLst>
      <p:ext uri="{BB962C8B-B14F-4D97-AF65-F5344CB8AC3E}">
        <p14:creationId xmlns:p14="http://schemas.microsoft.com/office/powerpoint/2010/main" val="23857863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29E146-F398-40BB-BAB0-DDCF830AC636}" type="datetime1">
              <a:rPr lang="en-US" smtClean="0"/>
              <a:t>4/10/2024</a:t>
            </a:fld>
            <a:endParaRPr lang="en-CA"/>
          </a:p>
        </p:txBody>
      </p:sp>
      <p:sp>
        <p:nvSpPr>
          <p:cNvPr id="6" name="Footer Placeholder 5"/>
          <p:cNvSpPr>
            <a:spLocks noGrp="1"/>
          </p:cNvSpPr>
          <p:nvPr>
            <p:ph type="ftr" sz="quarter" idx="11"/>
          </p:nvPr>
        </p:nvSpPr>
        <p:spPr/>
        <p:txBody>
          <a:bodyPr/>
          <a:lstStyle/>
          <a:p>
            <a:r>
              <a:rPr lang="en-US"/>
              <a:t>JadeMolds.com | All Information Herein Is Confidential</a:t>
            </a:r>
            <a:endParaRPr lang="en-CA"/>
          </a:p>
        </p:txBody>
      </p:sp>
      <p:sp>
        <p:nvSpPr>
          <p:cNvPr id="7" name="Slide Number Placeholder 6"/>
          <p:cNvSpPr>
            <a:spLocks noGrp="1"/>
          </p:cNvSpPr>
          <p:nvPr>
            <p:ph type="sldNum" sz="quarter" idx="12"/>
          </p:nvPr>
        </p:nvSpPr>
        <p:spPr/>
        <p:txBody>
          <a:bodyPr/>
          <a:lstStyle/>
          <a:p>
            <a:fld id="{A204C930-25EB-4974-A793-F093871CB94F}" type="slidenum">
              <a:rPr lang="en-CA" smtClean="0"/>
              <a:t>‹#›</a:t>
            </a:fld>
            <a:endParaRPr lang="en-CA"/>
          </a:p>
        </p:txBody>
      </p:sp>
    </p:spTree>
    <p:extLst>
      <p:ext uri="{BB962C8B-B14F-4D97-AF65-F5344CB8AC3E}">
        <p14:creationId xmlns:p14="http://schemas.microsoft.com/office/powerpoint/2010/main" val="3474505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29855441-8971-411E-A7F2-C1A77830D9EA}" type="datetime1">
              <a:rPr lang="en-US" smtClean="0"/>
              <a:t>4/10/2024</a:t>
            </a:fld>
            <a:endParaRPr lang="en-CA"/>
          </a:p>
        </p:txBody>
      </p:sp>
      <p:sp>
        <p:nvSpPr>
          <p:cNvPr id="5" name="Footer Placeholder 4"/>
          <p:cNvSpPr>
            <a:spLocks noGrp="1"/>
          </p:cNvSpPr>
          <p:nvPr>
            <p:ph type="ftr" sz="quarter" idx="11"/>
          </p:nvPr>
        </p:nvSpPr>
        <p:spPr/>
        <p:txBody>
          <a:bodyPr/>
          <a:lstStyle/>
          <a:p>
            <a:r>
              <a:rPr lang="en-US"/>
              <a:t>JadeMolds.com | All Information Herein Is Confidential</a:t>
            </a:r>
            <a:endParaRPr lang="en-CA"/>
          </a:p>
        </p:txBody>
      </p:sp>
      <p:sp>
        <p:nvSpPr>
          <p:cNvPr id="6" name="Slide Number Placeholder 5"/>
          <p:cNvSpPr>
            <a:spLocks noGrp="1"/>
          </p:cNvSpPr>
          <p:nvPr>
            <p:ph type="sldNum" sz="quarter" idx="12"/>
          </p:nvPr>
        </p:nvSpPr>
        <p:spPr/>
        <p:txBody>
          <a:bodyPr/>
          <a:lstStyle/>
          <a:p>
            <a:fld id="{A204C930-25EB-4974-A793-F093871CB94F}" type="slidenum">
              <a:rPr lang="en-CA" smtClean="0"/>
              <a:t>‹#›</a:t>
            </a:fld>
            <a:endParaRPr lang="en-C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BAB4E8-4DA0-4860-9956-4BE4BADA3DA0}" type="datetime1">
              <a:rPr lang="en-US" smtClean="0"/>
              <a:t>4/10/2024</a:t>
            </a:fld>
            <a:endParaRPr lang="en-CA"/>
          </a:p>
        </p:txBody>
      </p:sp>
      <p:sp>
        <p:nvSpPr>
          <p:cNvPr id="6" name="Footer Placeholder 5"/>
          <p:cNvSpPr>
            <a:spLocks noGrp="1"/>
          </p:cNvSpPr>
          <p:nvPr>
            <p:ph type="ftr" sz="quarter" idx="11"/>
          </p:nvPr>
        </p:nvSpPr>
        <p:spPr/>
        <p:txBody>
          <a:bodyPr/>
          <a:lstStyle/>
          <a:p>
            <a:r>
              <a:rPr lang="en-US"/>
              <a:t>JadeMolds.com | All Information Herein Is Confidential</a:t>
            </a:r>
            <a:endParaRPr lang="en-CA"/>
          </a:p>
        </p:txBody>
      </p:sp>
      <p:sp>
        <p:nvSpPr>
          <p:cNvPr id="7" name="Slide Number Placeholder 6"/>
          <p:cNvSpPr>
            <a:spLocks noGrp="1"/>
          </p:cNvSpPr>
          <p:nvPr>
            <p:ph type="sldNum" sz="quarter" idx="12"/>
          </p:nvPr>
        </p:nvSpPr>
        <p:spPr/>
        <p:txBody>
          <a:bodyPr/>
          <a:lstStyle/>
          <a:p>
            <a:fld id="{A204C930-25EB-4974-A793-F093871CB94F}" type="slidenum">
              <a:rPr lang="en-CA" smtClean="0"/>
              <a:t>‹#›</a:t>
            </a:fld>
            <a:endParaRPr lang="en-CA"/>
          </a:p>
        </p:txBody>
      </p:sp>
    </p:spTree>
    <p:extLst>
      <p:ext uri="{BB962C8B-B14F-4D97-AF65-F5344CB8AC3E}">
        <p14:creationId xmlns:p14="http://schemas.microsoft.com/office/powerpoint/2010/main" val="24528423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ED6D854-0E4A-4440-8685-1F7445EA7F54}" type="datetime1">
              <a:rPr lang="en-US" smtClean="0"/>
              <a:t>4/10/2024</a:t>
            </a:fld>
            <a:endParaRPr lang="en-CA"/>
          </a:p>
        </p:txBody>
      </p:sp>
      <p:sp>
        <p:nvSpPr>
          <p:cNvPr id="5" name="Footer Placeholder 4"/>
          <p:cNvSpPr>
            <a:spLocks noGrp="1"/>
          </p:cNvSpPr>
          <p:nvPr>
            <p:ph type="ftr" sz="quarter" idx="11"/>
          </p:nvPr>
        </p:nvSpPr>
        <p:spPr/>
        <p:txBody>
          <a:bodyPr/>
          <a:lstStyle/>
          <a:p>
            <a:r>
              <a:rPr lang="en-US"/>
              <a:t>JadeMolds.com | All Information Herein Is Confidential</a:t>
            </a:r>
            <a:endParaRPr lang="en-CA"/>
          </a:p>
        </p:txBody>
      </p:sp>
      <p:sp>
        <p:nvSpPr>
          <p:cNvPr id="6" name="Slide Number Placeholder 5"/>
          <p:cNvSpPr>
            <a:spLocks noGrp="1"/>
          </p:cNvSpPr>
          <p:nvPr>
            <p:ph type="sldNum" sz="quarter" idx="12"/>
          </p:nvPr>
        </p:nvSpPr>
        <p:spPr/>
        <p:txBody>
          <a:bodyPr/>
          <a:lstStyle/>
          <a:p>
            <a:fld id="{A204C930-25EB-4974-A793-F093871CB94F}" type="slidenum">
              <a:rPr lang="en-CA" smtClean="0"/>
              <a:t>‹#›</a:t>
            </a:fld>
            <a:endParaRPr lang="en-CA"/>
          </a:p>
        </p:txBody>
      </p:sp>
    </p:spTree>
    <p:extLst>
      <p:ext uri="{BB962C8B-B14F-4D97-AF65-F5344CB8AC3E}">
        <p14:creationId xmlns:p14="http://schemas.microsoft.com/office/powerpoint/2010/main" val="17002715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1FF5E9C-C44A-44C3-A41D-B5A585C128B3}" type="datetime1">
              <a:rPr lang="en-US" smtClean="0"/>
              <a:t>4/10/2024</a:t>
            </a:fld>
            <a:endParaRPr lang="en-CA"/>
          </a:p>
        </p:txBody>
      </p:sp>
      <p:sp>
        <p:nvSpPr>
          <p:cNvPr id="5" name="Footer Placeholder 4"/>
          <p:cNvSpPr>
            <a:spLocks noGrp="1"/>
          </p:cNvSpPr>
          <p:nvPr>
            <p:ph type="ftr" sz="quarter" idx="11"/>
          </p:nvPr>
        </p:nvSpPr>
        <p:spPr/>
        <p:txBody>
          <a:bodyPr/>
          <a:lstStyle/>
          <a:p>
            <a:r>
              <a:rPr lang="en-US"/>
              <a:t>JadeMolds.com | All Information Herein Is Confidential</a:t>
            </a:r>
            <a:endParaRPr lang="en-CA"/>
          </a:p>
        </p:txBody>
      </p:sp>
      <p:sp>
        <p:nvSpPr>
          <p:cNvPr id="6" name="Slide Number Placeholder 5"/>
          <p:cNvSpPr>
            <a:spLocks noGrp="1"/>
          </p:cNvSpPr>
          <p:nvPr>
            <p:ph type="sldNum" sz="quarter" idx="12"/>
          </p:nvPr>
        </p:nvSpPr>
        <p:spPr/>
        <p:txBody>
          <a:bodyPr/>
          <a:lstStyle/>
          <a:p>
            <a:fld id="{A204C930-25EB-4974-A793-F093871CB94F}" type="slidenum">
              <a:rPr lang="en-CA" smtClean="0"/>
              <a:t>‹#›</a:t>
            </a:fld>
            <a:endParaRPr lang="en-CA"/>
          </a:p>
        </p:txBody>
      </p:sp>
    </p:spTree>
    <p:extLst>
      <p:ext uri="{BB962C8B-B14F-4D97-AF65-F5344CB8AC3E}">
        <p14:creationId xmlns:p14="http://schemas.microsoft.com/office/powerpoint/2010/main" val="38067510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0CBE6-5C38-404B-9280-8A69221288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9119286B-62C9-4B3F-A5C5-466813E69E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90B797BF-2770-4213-9AE3-DF9A0886E471}"/>
              </a:ext>
            </a:extLst>
          </p:cNvPr>
          <p:cNvSpPr>
            <a:spLocks noGrp="1"/>
          </p:cNvSpPr>
          <p:nvPr>
            <p:ph type="dt" sz="half" idx="10"/>
          </p:nvPr>
        </p:nvSpPr>
        <p:spPr/>
        <p:txBody>
          <a:bodyPr/>
          <a:lstStyle/>
          <a:p>
            <a:fld id="{AC6BE44F-1307-4350-A55D-BAA67CEAE385}" type="datetime1">
              <a:rPr lang="en-US" smtClean="0"/>
              <a:t>4/10/2024</a:t>
            </a:fld>
            <a:endParaRPr lang="en-CA"/>
          </a:p>
        </p:txBody>
      </p:sp>
      <p:sp>
        <p:nvSpPr>
          <p:cNvPr id="5" name="Footer Placeholder 4">
            <a:extLst>
              <a:ext uri="{FF2B5EF4-FFF2-40B4-BE49-F238E27FC236}">
                <a16:creationId xmlns:a16="http://schemas.microsoft.com/office/drawing/2014/main" id="{74420DCC-CE4C-4FBD-8A69-B97E35E5D645}"/>
              </a:ext>
            </a:extLst>
          </p:cNvPr>
          <p:cNvSpPr>
            <a:spLocks noGrp="1"/>
          </p:cNvSpPr>
          <p:nvPr>
            <p:ph type="ftr" sz="quarter" idx="11"/>
          </p:nvPr>
        </p:nvSpPr>
        <p:spPr/>
        <p:txBody>
          <a:bodyPr/>
          <a:lstStyle/>
          <a:p>
            <a:r>
              <a:rPr lang="en-US"/>
              <a:t>JadeMolds.com | All Information Herein Is Confidential</a:t>
            </a:r>
            <a:endParaRPr lang="en-CA"/>
          </a:p>
        </p:txBody>
      </p:sp>
      <p:sp>
        <p:nvSpPr>
          <p:cNvPr id="6" name="Slide Number Placeholder 5">
            <a:extLst>
              <a:ext uri="{FF2B5EF4-FFF2-40B4-BE49-F238E27FC236}">
                <a16:creationId xmlns:a16="http://schemas.microsoft.com/office/drawing/2014/main" id="{939CF355-C32C-499F-9B89-1CC2695F31D0}"/>
              </a:ext>
            </a:extLst>
          </p:cNvPr>
          <p:cNvSpPr>
            <a:spLocks noGrp="1"/>
          </p:cNvSpPr>
          <p:nvPr>
            <p:ph type="sldNum" sz="quarter" idx="12"/>
          </p:nvPr>
        </p:nvSpPr>
        <p:spPr/>
        <p:txBody>
          <a:bodyPr/>
          <a:lstStyle/>
          <a:p>
            <a:fld id="{A204C930-25EB-4974-A793-F093871CB94F}" type="slidenum">
              <a:rPr lang="en-CA" smtClean="0"/>
              <a:t>‹#›</a:t>
            </a:fld>
            <a:endParaRPr lang="en-CA"/>
          </a:p>
        </p:txBody>
      </p:sp>
    </p:spTree>
    <p:extLst>
      <p:ext uri="{BB962C8B-B14F-4D97-AF65-F5344CB8AC3E}">
        <p14:creationId xmlns:p14="http://schemas.microsoft.com/office/powerpoint/2010/main" val="2719425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32BA6-8EB0-4D7D-949E-1F5DF1F17829}"/>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A1C004E-1614-445B-B6A2-437349D039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311636B-C13A-475E-B7E6-C7D2EBC0DA7C}"/>
              </a:ext>
            </a:extLst>
          </p:cNvPr>
          <p:cNvSpPr>
            <a:spLocks noGrp="1"/>
          </p:cNvSpPr>
          <p:nvPr>
            <p:ph type="dt" sz="half" idx="10"/>
          </p:nvPr>
        </p:nvSpPr>
        <p:spPr/>
        <p:txBody>
          <a:bodyPr/>
          <a:lstStyle/>
          <a:p>
            <a:fld id="{29855441-8971-411E-A7F2-C1A77830D9EA}" type="datetime1">
              <a:rPr lang="en-US" smtClean="0"/>
              <a:t>4/10/2024</a:t>
            </a:fld>
            <a:endParaRPr lang="en-CA"/>
          </a:p>
        </p:txBody>
      </p:sp>
      <p:sp>
        <p:nvSpPr>
          <p:cNvPr id="5" name="Footer Placeholder 4">
            <a:extLst>
              <a:ext uri="{FF2B5EF4-FFF2-40B4-BE49-F238E27FC236}">
                <a16:creationId xmlns:a16="http://schemas.microsoft.com/office/drawing/2014/main" id="{993AC451-568C-4A3F-9D29-096DAEB0393C}"/>
              </a:ext>
            </a:extLst>
          </p:cNvPr>
          <p:cNvSpPr>
            <a:spLocks noGrp="1"/>
          </p:cNvSpPr>
          <p:nvPr>
            <p:ph type="ftr" sz="quarter" idx="11"/>
          </p:nvPr>
        </p:nvSpPr>
        <p:spPr/>
        <p:txBody>
          <a:bodyPr/>
          <a:lstStyle/>
          <a:p>
            <a:r>
              <a:rPr lang="en-US"/>
              <a:t>JadeMolds.com | All Information Herein Is Confidential</a:t>
            </a:r>
            <a:endParaRPr lang="en-CA"/>
          </a:p>
        </p:txBody>
      </p:sp>
      <p:sp>
        <p:nvSpPr>
          <p:cNvPr id="6" name="Slide Number Placeholder 5">
            <a:extLst>
              <a:ext uri="{FF2B5EF4-FFF2-40B4-BE49-F238E27FC236}">
                <a16:creationId xmlns:a16="http://schemas.microsoft.com/office/drawing/2014/main" id="{098025EB-86D5-45C9-B5CA-8AD617E93F69}"/>
              </a:ext>
            </a:extLst>
          </p:cNvPr>
          <p:cNvSpPr>
            <a:spLocks noGrp="1"/>
          </p:cNvSpPr>
          <p:nvPr>
            <p:ph type="sldNum" sz="quarter" idx="12"/>
          </p:nvPr>
        </p:nvSpPr>
        <p:spPr/>
        <p:txBody>
          <a:bodyPr/>
          <a:lstStyle/>
          <a:p>
            <a:fld id="{A204C930-25EB-4974-A793-F093871CB94F}" type="slidenum">
              <a:rPr lang="en-CA" smtClean="0"/>
              <a:t>‹#›</a:t>
            </a:fld>
            <a:endParaRPr lang="en-CA"/>
          </a:p>
        </p:txBody>
      </p:sp>
    </p:spTree>
    <p:extLst>
      <p:ext uri="{BB962C8B-B14F-4D97-AF65-F5344CB8AC3E}">
        <p14:creationId xmlns:p14="http://schemas.microsoft.com/office/powerpoint/2010/main" val="20435850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20FC2-E1F2-4EBB-A90B-759626D154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2A1FB806-8049-4A0B-A4C0-567FEFC7C3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00E38B-BE39-427D-9704-0A199DFF4152}"/>
              </a:ext>
            </a:extLst>
          </p:cNvPr>
          <p:cNvSpPr>
            <a:spLocks noGrp="1"/>
          </p:cNvSpPr>
          <p:nvPr>
            <p:ph type="dt" sz="half" idx="10"/>
          </p:nvPr>
        </p:nvSpPr>
        <p:spPr/>
        <p:txBody>
          <a:bodyPr/>
          <a:lstStyle/>
          <a:p>
            <a:fld id="{C84C5983-1506-401A-A2B1-BE088F29D793}" type="datetime1">
              <a:rPr lang="en-US" smtClean="0"/>
              <a:t>4/10/2024</a:t>
            </a:fld>
            <a:endParaRPr lang="en-CA"/>
          </a:p>
        </p:txBody>
      </p:sp>
      <p:sp>
        <p:nvSpPr>
          <p:cNvPr id="5" name="Footer Placeholder 4">
            <a:extLst>
              <a:ext uri="{FF2B5EF4-FFF2-40B4-BE49-F238E27FC236}">
                <a16:creationId xmlns:a16="http://schemas.microsoft.com/office/drawing/2014/main" id="{EAAF9900-E828-402B-A2C1-858CD975E181}"/>
              </a:ext>
            </a:extLst>
          </p:cNvPr>
          <p:cNvSpPr>
            <a:spLocks noGrp="1"/>
          </p:cNvSpPr>
          <p:nvPr>
            <p:ph type="ftr" sz="quarter" idx="11"/>
          </p:nvPr>
        </p:nvSpPr>
        <p:spPr/>
        <p:txBody>
          <a:bodyPr/>
          <a:lstStyle/>
          <a:p>
            <a:r>
              <a:rPr lang="en-US"/>
              <a:t>JadeMolds.com | All Information Herein Is Confidential</a:t>
            </a:r>
            <a:endParaRPr lang="en-CA"/>
          </a:p>
        </p:txBody>
      </p:sp>
      <p:sp>
        <p:nvSpPr>
          <p:cNvPr id="6" name="Slide Number Placeholder 5">
            <a:extLst>
              <a:ext uri="{FF2B5EF4-FFF2-40B4-BE49-F238E27FC236}">
                <a16:creationId xmlns:a16="http://schemas.microsoft.com/office/drawing/2014/main" id="{35925F89-78BA-4E58-A50B-6E00CBEDEEF9}"/>
              </a:ext>
            </a:extLst>
          </p:cNvPr>
          <p:cNvSpPr>
            <a:spLocks noGrp="1"/>
          </p:cNvSpPr>
          <p:nvPr>
            <p:ph type="sldNum" sz="quarter" idx="12"/>
          </p:nvPr>
        </p:nvSpPr>
        <p:spPr/>
        <p:txBody>
          <a:bodyPr/>
          <a:lstStyle/>
          <a:p>
            <a:fld id="{A204C930-25EB-4974-A793-F093871CB94F}" type="slidenum">
              <a:rPr lang="en-CA" smtClean="0"/>
              <a:t>‹#›</a:t>
            </a:fld>
            <a:endParaRPr lang="en-CA"/>
          </a:p>
        </p:txBody>
      </p:sp>
    </p:spTree>
    <p:extLst>
      <p:ext uri="{BB962C8B-B14F-4D97-AF65-F5344CB8AC3E}">
        <p14:creationId xmlns:p14="http://schemas.microsoft.com/office/powerpoint/2010/main" val="5951381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90326-6D25-4C7C-AF11-D51236D5A43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3254C23-FE41-4487-B62E-8D1DDD997D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69C5E832-CD87-4E34-B43F-4DC18D4251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4F657778-221E-4CBF-9891-92C6CABCE6BB}"/>
              </a:ext>
            </a:extLst>
          </p:cNvPr>
          <p:cNvSpPr>
            <a:spLocks noGrp="1"/>
          </p:cNvSpPr>
          <p:nvPr>
            <p:ph type="dt" sz="half" idx="10"/>
          </p:nvPr>
        </p:nvSpPr>
        <p:spPr/>
        <p:txBody>
          <a:bodyPr/>
          <a:lstStyle/>
          <a:p>
            <a:fld id="{17791DC4-EE5B-4720-AF38-C9A16EB65720}" type="datetime1">
              <a:rPr lang="en-US" smtClean="0"/>
              <a:t>4/10/2024</a:t>
            </a:fld>
            <a:endParaRPr lang="en-CA"/>
          </a:p>
        </p:txBody>
      </p:sp>
      <p:sp>
        <p:nvSpPr>
          <p:cNvPr id="6" name="Footer Placeholder 5">
            <a:extLst>
              <a:ext uri="{FF2B5EF4-FFF2-40B4-BE49-F238E27FC236}">
                <a16:creationId xmlns:a16="http://schemas.microsoft.com/office/drawing/2014/main" id="{1A7CCBCC-04E1-4854-B408-593CB072490D}"/>
              </a:ext>
            </a:extLst>
          </p:cNvPr>
          <p:cNvSpPr>
            <a:spLocks noGrp="1"/>
          </p:cNvSpPr>
          <p:nvPr>
            <p:ph type="ftr" sz="quarter" idx="11"/>
          </p:nvPr>
        </p:nvSpPr>
        <p:spPr/>
        <p:txBody>
          <a:bodyPr/>
          <a:lstStyle/>
          <a:p>
            <a:r>
              <a:rPr lang="en-US"/>
              <a:t>JadeMolds.com | All Information Herein Is Confidential</a:t>
            </a:r>
            <a:endParaRPr lang="en-CA"/>
          </a:p>
        </p:txBody>
      </p:sp>
      <p:sp>
        <p:nvSpPr>
          <p:cNvPr id="7" name="Slide Number Placeholder 6">
            <a:extLst>
              <a:ext uri="{FF2B5EF4-FFF2-40B4-BE49-F238E27FC236}">
                <a16:creationId xmlns:a16="http://schemas.microsoft.com/office/drawing/2014/main" id="{A1148A1B-B7A0-4F97-B71F-EA191A677447}"/>
              </a:ext>
            </a:extLst>
          </p:cNvPr>
          <p:cNvSpPr>
            <a:spLocks noGrp="1"/>
          </p:cNvSpPr>
          <p:nvPr>
            <p:ph type="sldNum" sz="quarter" idx="12"/>
          </p:nvPr>
        </p:nvSpPr>
        <p:spPr/>
        <p:txBody>
          <a:bodyPr/>
          <a:lstStyle/>
          <a:p>
            <a:fld id="{A204C930-25EB-4974-A793-F093871CB94F}" type="slidenum">
              <a:rPr lang="en-CA" smtClean="0"/>
              <a:t>‹#›</a:t>
            </a:fld>
            <a:endParaRPr lang="en-CA"/>
          </a:p>
        </p:txBody>
      </p:sp>
    </p:spTree>
    <p:extLst>
      <p:ext uri="{BB962C8B-B14F-4D97-AF65-F5344CB8AC3E}">
        <p14:creationId xmlns:p14="http://schemas.microsoft.com/office/powerpoint/2010/main" val="9741980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2AB8F-E0D3-4B86-8701-044DEB27786F}"/>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95127BA-1042-4F29-A16D-2DA6967778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9437E2-A169-4EFC-9C57-764FCE2D34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571CC93D-DFD3-4A6E-8681-3AABD865D6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9091AF-BE77-4BCB-9A80-0BCBC74D87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FFFDA0C1-8E0B-4943-8C7C-A2F38B8E4466}"/>
              </a:ext>
            </a:extLst>
          </p:cNvPr>
          <p:cNvSpPr>
            <a:spLocks noGrp="1"/>
          </p:cNvSpPr>
          <p:nvPr>
            <p:ph type="dt" sz="half" idx="10"/>
          </p:nvPr>
        </p:nvSpPr>
        <p:spPr/>
        <p:txBody>
          <a:bodyPr/>
          <a:lstStyle/>
          <a:p>
            <a:fld id="{24B8E73D-A847-4642-9BFA-47A2500745AE}" type="datetime1">
              <a:rPr lang="en-US" smtClean="0"/>
              <a:t>4/10/2024</a:t>
            </a:fld>
            <a:endParaRPr lang="en-CA"/>
          </a:p>
        </p:txBody>
      </p:sp>
      <p:sp>
        <p:nvSpPr>
          <p:cNvPr id="8" name="Footer Placeholder 7">
            <a:extLst>
              <a:ext uri="{FF2B5EF4-FFF2-40B4-BE49-F238E27FC236}">
                <a16:creationId xmlns:a16="http://schemas.microsoft.com/office/drawing/2014/main" id="{79104663-9C45-4C69-A328-F322FE7B0A80}"/>
              </a:ext>
            </a:extLst>
          </p:cNvPr>
          <p:cNvSpPr>
            <a:spLocks noGrp="1"/>
          </p:cNvSpPr>
          <p:nvPr>
            <p:ph type="ftr" sz="quarter" idx="11"/>
          </p:nvPr>
        </p:nvSpPr>
        <p:spPr/>
        <p:txBody>
          <a:bodyPr/>
          <a:lstStyle/>
          <a:p>
            <a:r>
              <a:rPr lang="en-US"/>
              <a:t>JadeMolds.com | All Information Herein Is Confidential</a:t>
            </a:r>
            <a:endParaRPr lang="en-CA"/>
          </a:p>
        </p:txBody>
      </p:sp>
      <p:sp>
        <p:nvSpPr>
          <p:cNvPr id="9" name="Slide Number Placeholder 8">
            <a:extLst>
              <a:ext uri="{FF2B5EF4-FFF2-40B4-BE49-F238E27FC236}">
                <a16:creationId xmlns:a16="http://schemas.microsoft.com/office/drawing/2014/main" id="{D76C5F66-F084-4408-8A47-BC52D1A479B6}"/>
              </a:ext>
            </a:extLst>
          </p:cNvPr>
          <p:cNvSpPr>
            <a:spLocks noGrp="1"/>
          </p:cNvSpPr>
          <p:nvPr>
            <p:ph type="sldNum" sz="quarter" idx="12"/>
          </p:nvPr>
        </p:nvSpPr>
        <p:spPr/>
        <p:txBody>
          <a:bodyPr/>
          <a:lstStyle/>
          <a:p>
            <a:fld id="{A204C930-25EB-4974-A793-F093871CB94F}" type="slidenum">
              <a:rPr lang="en-CA" smtClean="0"/>
              <a:t>‹#›</a:t>
            </a:fld>
            <a:endParaRPr lang="en-CA"/>
          </a:p>
        </p:txBody>
      </p:sp>
    </p:spTree>
    <p:extLst>
      <p:ext uri="{BB962C8B-B14F-4D97-AF65-F5344CB8AC3E}">
        <p14:creationId xmlns:p14="http://schemas.microsoft.com/office/powerpoint/2010/main" val="13782511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5FE41-8CB3-4AC2-BC9B-7BBD4FEE8435}"/>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71481E14-E2B6-46B1-A428-23EA2B6F46D3}"/>
              </a:ext>
            </a:extLst>
          </p:cNvPr>
          <p:cNvSpPr>
            <a:spLocks noGrp="1"/>
          </p:cNvSpPr>
          <p:nvPr>
            <p:ph type="dt" sz="half" idx="10"/>
          </p:nvPr>
        </p:nvSpPr>
        <p:spPr/>
        <p:txBody>
          <a:bodyPr/>
          <a:lstStyle/>
          <a:p>
            <a:fld id="{A64B0614-7539-4C32-9557-ACE8A568FB03}" type="datetime1">
              <a:rPr lang="en-US" smtClean="0"/>
              <a:t>4/10/2024</a:t>
            </a:fld>
            <a:endParaRPr lang="en-CA"/>
          </a:p>
        </p:txBody>
      </p:sp>
      <p:sp>
        <p:nvSpPr>
          <p:cNvPr id="4" name="Footer Placeholder 3">
            <a:extLst>
              <a:ext uri="{FF2B5EF4-FFF2-40B4-BE49-F238E27FC236}">
                <a16:creationId xmlns:a16="http://schemas.microsoft.com/office/drawing/2014/main" id="{AC234403-4C38-410D-867F-438A476F2F04}"/>
              </a:ext>
            </a:extLst>
          </p:cNvPr>
          <p:cNvSpPr>
            <a:spLocks noGrp="1"/>
          </p:cNvSpPr>
          <p:nvPr>
            <p:ph type="ftr" sz="quarter" idx="11"/>
          </p:nvPr>
        </p:nvSpPr>
        <p:spPr/>
        <p:txBody>
          <a:bodyPr/>
          <a:lstStyle/>
          <a:p>
            <a:r>
              <a:rPr lang="en-US"/>
              <a:t>JadeMolds.com | All Information Herein Is Confidential</a:t>
            </a:r>
            <a:endParaRPr lang="en-CA"/>
          </a:p>
        </p:txBody>
      </p:sp>
      <p:sp>
        <p:nvSpPr>
          <p:cNvPr id="5" name="Slide Number Placeholder 4">
            <a:extLst>
              <a:ext uri="{FF2B5EF4-FFF2-40B4-BE49-F238E27FC236}">
                <a16:creationId xmlns:a16="http://schemas.microsoft.com/office/drawing/2014/main" id="{CDD82077-8561-4A68-9C12-E8F2879A4801}"/>
              </a:ext>
            </a:extLst>
          </p:cNvPr>
          <p:cNvSpPr>
            <a:spLocks noGrp="1"/>
          </p:cNvSpPr>
          <p:nvPr>
            <p:ph type="sldNum" sz="quarter" idx="12"/>
          </p:nvPr>
        </p:nvSpPr>
        <p:spPr/>
        <p:txBody>
          <a:bodyPr/>
          <a:lstStyle/>
          <a:p>
            <a:fld id="{A204C930-25EB-4974-A793-F093871CB94F}" type="slidenum">
              <a:rPr lang="en-CA" smtClean="0"/>
              <a:t>‹#›</a:t>
            </a:fld>
            <a:endParaRPr lang="en-CA"/>
          </a:p>
        </p:txBody>
      </p:sp>
    </p:spTree>
    <p:extLst>
      <p:ext uri="{BB962C8B-B14F-4D97-AF65-F5344CB8AC3E}">
        <p14:creationId xmlns:p14="http://schemas.microsoft.com/office/powerpoint/2010/main" val="31098586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645CF6-DB49-42D1-BAE4-B061D1631187}"/>
              </a:ext>
            </a:extLst>
          </p:cNvPr>
          <p:cNvSpPr>
            <a:spLocks noGrp="1"/>
          </p:cNvSpPr>
          <p:nvPr>
            <p:ph type="dt" sz="half" idx="10"/>
          </p:nvPr>
        </p:nvSpPr>
        <p:spPr/>
        <p:txBody>
          <a:bodyPr/>
          <a:lstStyle/>
          <a:p>
            <a:fld id="{879584E0-2D28-4ABD-A2F6-41677E4589E6}" type="datetime1">
              <a:rPr lang="en-US" smtClean="0"/>
              <a:t>4/10/2024</a:t>
            </a:fld>
            <a:endParaRPr lang="en-CA"/>
          </a:p>
        </p:txBody>
      </p:sp>
      <p:sp>
        <p:nvSpPr>
          <p:cNvPr id="3" name="Footer Placeholder 2">
            <a:extLst>
              <a:ext uri="{FF2B5EF4-FFF2-40B4-BE49-F238E27FC236}">
                <a16:creationId xmlns:a16="http://schemas.microsoft.com/office/drawing/2014/main" id="{3FE20081-F87B-4C8C-8909-94914F088535}"/>
              </a:ext>
            </a:extLst>
          </p:cNvPr>
          <p:cNvSpPr>
            <a:spLocks noGrp="1"/>
          </p:cNvSpPr>
          <p:nvPr>
            <p:ph type="ftr" sz="quarter" idx="11"/>
          </p:nvPr>
        </p:nvSpPr>
        <p:spPr/>
        <p:txBody>
          <a:bodyPr/>
          <a:lstStyle/>
          <a:p>
            <a:r>
              <a:rPr lang="en-US"/>
              <a:t>JadeMolds.com | All Information Herein Is Confidential</a:t>
            </a:r>
            <a:endParaRPr lang="en-CA"/>
          </a:p>
        </p:txBody>
      </p:sp>
      <p:sp>
        <p:nvSpPr>
          <p:cNvPr id="4" name="Slide Number Placeholder 3">
            <a:extLst>
              <a:ext uri="{FF2B5EF4-FFF2-40B4-BE49-F238E27FC236}">
                <a16:creationId xmlns:a16="http://schemas.microsoft.com/office/drawing/2014/main" id="{ED3D6743-C8C5-4D1B-8560-6CEEC50A18DD}"/>
              </a:ext>
            </a:extLst>
          </p:cNvPr>
          <p:cNvSpPr>
            <a:spLocks noGrp="1"/>
          </p:cNvSpPr>
          <p:nvPr>
            <p:ph type="sldNum" sz="quarter" idx="12"/>
          </p:nvPr>
        </p:nvSpPr>
        <p:spPr/>
        <p:txBody>
          <a:bodyPr/>
          <a:lstStyle/>
          <a:p>
            <a:fld id="{A204C930-25EB-4974-A793-F093871CB94F}" type="slidenum">
              <a:rPr lang="en-CA" smtClean="0"/>
              <a:t>‹#›</a:t>
            </a:fld>
            <a:endParaRPr lang="en-CA"/>
          </a:p>
        </p:txBody>
      </p:sp>
    </p:spTree>
    <p:extLst>
      <p:ext uri="{BB962C8B-B14F-4D97-AF65-F5344CB8AC3E}">
        <p14:creationId xmlns:p14="http://schemas.microsoft.com/office/powerpoint/2010/main" val="420011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4C5983-1506-401A-A2B1-BE088F29D793}" type="datetime1">
              <a:rPr lang="en-US" smtClean="0"/>
              <a:t>4/10/2024</a:t>
            </a:fld>
            <a:endParaRPr lang="en-CA"/>
          </a:p>
        </p:txBody>
      </p:sp>
      <p:sp>
        <p:nvSpPr>
          <p:cNvPr id="5" name="Footer Placeholder 4"/>
          <p:cNvSpPr>
            <a:spLocks noGrp="1"/>
          </p:cNvSpPr>
          <p:nvPr>
            <p:ph type="ftr" sz="quarter" idx="11"/>
          </p:nvPr>
        </p:nvSpPr>
        <p:spPr/>
        <p:txBody>
          <a:bodyPr/>
          <a:lstStyle/>
          <a:p>
            <a:r>
              <a:rPr lang="en-US"/>
              <a:t>JadeMolds.com | All Information Herein Is Confidential</a:t>
            </a:r>
            <a:endParaRPr lang="en-CA"/>
          </a:p>
        </p:txBody>
      </p:sp>
      <p:sp>
        <p:nvSpPr>
          <p:cNvPr id="6" name="Slide Number Placeholder 5"/>
          <p:cNvSpPr>
            <a:spLocks noGrp="1"/>
          </p:cNvSpPr>
          <p:nvPr>
            <p:ph type="sldNum" sz="quarter" idx="12"/>
          </p:nvPr>
        </p:nvSpPr>
        <p:spPr/>
        <p:txBody>
          <a:bodyPr/>
          <a:lstStyle/>
          <a:p>
            <a:fld id="{A204C930-25EB-4974-A793-F093871CB94F}" type="slidenum">
              <a:rPr lang="en-CA" smtClean="0"/>
              <a:t>‹#›</a:t>
            </a:fld>
            <a:endParaRPr lang="en-C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17C63-C16A-4BDF-9EDE-257CFCE151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31189250-1486-440C-B52F-5A9335731A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083D944A-24B8-4438-8944-3A60E875E2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F70250-6E2A-41F8-8AA7-C4FC8C33AAA6}"/>
              </a:ext>
            </a:extLst>
          </p:cNvPr>
          <p:cNvSpPr>
            <a:spLocks noGrp="1"/>
          </p:cNvSpPr>
          <p:nvPr>
            <p:ph type="dt" sz="half" idx="10"/>
          </p:nvPr>
        </p:nvSpPr>
        <p:spPr/>
        <p:txBody>
          <a:bodyPr/>
          <a:lstStyle/>
          <a:p>
            <a:fld id="{F296BF92-7EC5-4925-A1DF-4A543AAFAB34}" type="datetime1">
              <a:rPr lang="en-US" smtClean="0"/>
              <a:t>4/10/2024</a:t>
            </a:fld>
            <a:endParaRPr lang="en-CA"/>
          </a:p>
        </p:txBody>
      </p:sp>
      <p:sp>
        <p:nvSpPr>
          <p:cNvPr id="6" name="Footer Placeholder 5">
            <a:extLst>
              <a:ext uri="{FF2B5EF4-FFF2-40B4-BE49-F238E27FC236}">
                <a16:creationId xmlns:a16="http://schemas.microsoft.com/office/drawing/2014/main" id="{68DAE0B9-63B1-4C8A-BE2F-DCE7EF350C80}"/>
              </a:ext>
            </a:extLst>
          </p:cNvPr>
          <p:cNvSpPr>
            <a:spLocks noGrp="1"/>
          </p:cNvSpPr>
          <p:nvPr>
            <p:ph type="ftr" sz="quarter" idx="11"/>
          </p:nvPr>
        </p:nvSpPr>
        <p:spPr/>
        <p:txBody>
          <a:bodyPr/>
          <a:lstStyle/>
          <a:p>
            <a:r>
              <a:rPr lang="en-US"/>
              <a:t>JadeMolds.com | All Information Herein Is Confidential</a:t>
            </a:r>
            <a:endParaRPr lang="en-CA"/>
          </a:p>
        </p:txBody>
      </p:sp>
      <p:sp>
        <p:nvSpPr>
          <p:cNvPr id="7" name="Slide Number Placeholder 6">
            <a:extLst>
              <a:ext uri="{FF2B5EF4-FFF2-40B4-BE49-F238E27FC236}">
                <a16:creationId xmlns:a16="http://schemas.microsoft.com/office/drawing/2014/main" id="{46CAAE5B-FC73-4CD1-939C-178B542D9F9D}"/>
              </a:ext>
            </a:extLst>
          </p:cNvPr>
          <p:cNvSpPr>
            <a:spLocks noGrp="1"/>
          </p:cNvSpPr>
          <p:nvPr>
            <p:ph type="sldNum" sz="quarter" idx="12"/>
          </p:nvPr>
        </p:nvSpPr>
        <p:spPr/>
        <p:txBody>
          <a:bodyPr/>
          <a:lstStyle/>
          <a:p>
            <a:fld id="{A204C930-25EB-4974-A793-F093871CB94F}" type="slidenum">
              <a:rPr lang="en-CA" smtClean="0"/>
              <a:t>‹#›</a:t>
            </a:fld>
            <a:endParaRPr lang="en-CA"/>
          </a:p>
        </p:txBody>
      </p:sp>
    </p:spTree>
    <p:extLst>
      <p:ext uri="{BB962C8B-B14F-4D97-AF65-F5344CB8AC3E}">
        <p14:creationId xmlns:p14="http://schemas.microsoft.com/office/powerpoint/2010/main" val="34053974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B277E-A894-4C80-AE54-D095125ADB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E7F22A1B-AC7B-46CB-BCAA-7E5AAEF15A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CC2FB064-6EAE-41F6-B7D0-C14958D0B9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EA4963-FECB-4352-990B-CABB4656B987}"/>
              </a:ext>
            </a:extLst>
          </p:cNvPr>
          <p:cNvSpPr>
            <a:spLocks noGrp="1"/>
          </p:cNvSpPr>
          <p:nvPr>
            <p:ph type="dt" sz="half" idx="10"/>
          </p:nvPr>
        </p:nvSpPr>
        <p:spPr/>
        <p:txBody>
          <a:bodyPr/>
          <a:lstStyle/>
          <a:p>
            <a:fld id="{59D53FA3-01E9-4A98-BD11-085D064ED316}" type="datetime1">
              <a:rPr lang="en-US" smtClean="0"/>
              <a:t>4/10/2024</a:t>
            </a:fld>
            <a:endParaRPr lang="en-CA"/>
          </a:p>
        </p:txBody>
      </p:sp>
      <p:sp>
        <p:nvSpPr>
          <p:cNvPr id="6" name="Footer Placeholder 5">
            <a:extLst>
              <a:ext uri="{FF2B5EF4-FFF2-40B4-BE49-F238E27FC236}">
                <a16:creationId xmlns:a16="http://schemas.microsoft.com/office/drawing/2014/main" id="{0179340B-5938-4D11-B227-BBA4AC7F7615}"/>
              </a:ext>
            </a:extLst>
          </p:cNvPr>
          <p:cNvSpPr>
            <a:spLocks noGrp="1"/>
          </p:cNvSpPr>
          <p:nvPr>
            <p:ph type="ftr" sz="quarter" idx="11"/>
          </p:nvPr>
        </p:nvSpPr>
        <p:spPr/>
        <p:txBody>
          <a:bodyPr/>
          <a:lstStyle/>
          <a:p>
            <a:r>
              <a:rPr lang="en-US"/>
              <a:t>JadeMolds.com | All Information Herein Is Confidential</a:t>
            </a:r>
            <a:endParaRPr lang="en-CA"/>
          </a:p>
        </p:txBody>
      </p:sp>
      <p:sp>
        <p:nvSpPr>
          <p:cNvPr id="7" name="Slide Number Placeholder 6">
            <a:extLst>
              <a:ext uri="{FF2B5EF4-FFF2-40B4-BE49-F238E27FC236}">
                <a16:creationId xmlns:a16="http://schemas.microsoft.com/office/drawing/2014/main" id="{10C28C50-242C-4CDD-A010-8DFC86007811}"/>
              </a:ext>
            </a:extLst>
          </p:cNvPr>
          <p:cNvSpPr>
            <a:spLocks noGrp="1"/>
          </p:cNvSpPr>
          <p:nvPr>
            <p:ph type="sldNum" sz="quarter" idx="12"/>
          </p:nvPr>
        </p:nvSpPr>
        <p:spPr/>
        <p:txBody>
          <a:bodyPr/>
          <a:lstStyle/>
          <a:p>
            <a:fld id="{A204C930-25EB-4974-A793-F093871CB94F}" type="slidenum">
              <a:rPr lang="en-CA" smtClean="0"/>
              <a:t>‹#›</a:t>
            </a:fld>
            <a:endParaRPr lang="en-CA"/>
          </a:p>
        </p:txBody>
      </p:sp>
    </p:spTree>
    <p:extLst>
      <p:ext uri="{BB962C8B-B14F-4D97-AF65-F5344CB8AC3E}">
        <p14:creationId xmlns:p14="http://schemas.microsoft.com/office/powerpoint/2010/main" val="30220060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B0050-6B0E-4790-9489-33AF34118B45}"/>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5AEFD5F-3C7D-4CD1-A280-9446014EFB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D6776D2-8BC1-4C9E-A37B-06CD423A9FFB}"/>
              </a:ext>
            </a:extLst>
          </p:cNvPr>
          <p:cNvSpPr>
            <a:spLocks noGrp="1"/>
          </p:cNvSpPr>
          <p:nvPr>
            <p:ph type="dt" sz="half" idx="10"/>
          </p:nvPr>
        </p:nvSpPr>
        <p:spPr/>
        <p:txBody>
          <a:bodyPr/>
          <a:lstStyle/>
          <a:p>
            <a:fld id="{3731A765-0BB3-483E-8ED3-1CF642389F77}" type="datetime1">
              <a:rPr lang="en-US" smtClean="0"/>
              <a:t>4/10/2024</a:t>
            </a:fld>
            <a:endParaRPr lang="en-CA"/>
          </a:p>
        </p:txBody>
      </p:sp>
      <p:sp>
        <p:nvSpPr>
          <p:cNvPr id="5" name="Footer Placeholder 4">
            <a:extLst>
              <a:ext uri="{FF2B5EF4-FFF2-40B4-BE49-F238E27FC236}">
                <a16:creationId xmlns:a16="http://schemas.microsoft.com/office/drawing/2014/main" id="{A3E16089-F990-4325-9927-CB772F809EC6}"/>
              </a:ext>
            </a:extLst>
          </p:cNvPr>
          <p:cNvSpPr>
            <a:spLocks noGrp="1"/>
          </p:cNvSpPr>
          <p:nvPr>
            <p:ph type="ftr" sz="quarter" idx="11"/>
          </p:nvPr>
        </p:nvSpPr>
        <p:spPr/>
        <p:txBody>
          <a:bodyPr/>
          <a:lstStyle/>
          <a:p>
            <a:r>
              <a:rPr lang="en-US"/>
              <a:t>JadeMolds.com | All Information Herein Is Confidential</a:t>
            </a:r>
            <a:endParaRPr lang="en-CA"/>
          </a:p>
        </p:txBody>
      </p:sp>
      <p:sp>
        <p:nvSpPr>
          <p:cNvPr id="6" name="Slide Number Placeholder 5">
            <a:extLst>
              <a:ext uri="{FF2B5EF4-FFF2-40B4-BE49-F238E27FC236}">
                <a16:creationId xmlns:a16="http://schemas.microsoft.com/office/drawing/2014/main" id="{D018D1E4-4792-41C4-8F8B-5557D328F261}"/>
              </a:ext>
            </a:extLst>
          </p:cNvPr>
          <p:cNvSpPr>
            <a:spLocks noGrp="1"/>
          </p:cNvSpPr>
          <p:nvPr>
            <p:ph type="sldNum" sz="quarter" idx="12"/>
          </p:nvPr>
        </p:nvSpPr>
        <p:spPr/>
        <p:txBody>
          <a:bodyPr/>
          <a:lstStyle/>
          <a:p>
            <a:fld id="{A204C930-25EB-4974-A793-F093871CB94F}" type="slidenum">
              <a:rPr lang="en-CA" smtClean="0"/>
              <a:t>‹#›</a:t>
            </a:fld>
            <a:endParaRPr lang="en-CA"/>
          </a:p>
        </p:txBody>
      </p:sp>
    </p:spTree>
    <p:extLst>
      <p:ext uri="{BB962C8B-B14F-4D97-AF65-F5344CB8AC3E}">
        <p14:creationId xmlns:p14="http://schemas.microsoft.com/office/powerpoint/2010/main" val="16257601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413A13-351E-4E25-81C3-82C4B0C6107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5888712-1567-43EE-A5A1-95D7C97C10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0B48672-1D9A-4271-BF2D-63641FA65F76}"/>
              </a:ext>
            </a:extLst>
          </p:cNvPr>
          <p:cNvSpPr>
            <a:spLocks noGrp="1"/>
          </p:cNvSpPr>
          <p:nvPr>
            <p:ph type="dt" sz="half" idx="10"/>
          </p:nvPr>
        </p:nvSpPr>
        <p:spPr/>
        <p:txBody>
          <a:bodyPr/>
          <a:lstStyle/>
          <a:p>
            <a:fld id="{248D9B76-5DE1-4136-BF18-3969673D0ED3}" type="datetime1">
              <a:rPr lang="en-US" smtClean="0"/>
              <a:t>4/10/2024</a:t>
            </a:fld>
            <a:endParaRPr lang="en-CA"/>
          </a:p>
        </p:txBody>
      </p:sp>
      <p:sp>
        <p:nvSpPr>
          <p:cNvPr id="5" name="Footer Placeholder 4">
            <a:extLst>
              <a:ext uri="{FF2B5EF4-FFF2-40B4-BE49-F238E27FC236}">
                <a16:creationId xmlns:a16="http://schemas.microsoft.com/office/drawing/2014/main" id="{8E998158-4B40-4BF0-B608-B54ADBFE99A4}"/>
              </a:ext>
            </a:extLst>
          </p:cNvPr>
          <p:cNvSpPr>
            <a:spLocks noGrp="1"/>
          </p:cNvSpPr>
          <p:nvPr>
            <p:ph type="ftr" sz="quarter" idx="11"/>
          </p:nvPr>
        </p:nvSpPr>
        <p:spPr/>
        <p:txBody>
          <a:bodyPr/>
          <a:lstStyle/>
          <a:p>
            <a:r>
              <a:rPr lang="en-US"/>
              <a:t>JadeMolds.com | All Information Herein Is Confidential</a:t>
            </a:r>
            <a:endParaRPr lang="en-CA"/>
          </a:p>
        </p:txBody>
      </p:sp>
      <p:sp>
        <p:nvSpPr>
          <p:cNvPr id="6" name="Slide Number Placeholder 5">
            <a:extLst>
              <a:ext uri="{FF2B5EF4-FFF2-40B4-BE49-F238E27FC236}">
                <a16:creationId xmlns:a16="http://schemas.microsoft.com/office/drawing/2014/main" id="{03791353-B78F-4167-9C44-E2B05EE44013}"/>
              </a:ext>
            </a:extLst>
          </p:cNvPr>
          <p:cNvSpPr>
            <a:spLocks noGrp="1"/>
          </p:cNvSpPr>
          <p:nvPr>
            <p:ph type="sldNum" sz="quarter" idx="12"/>
          </p:nvPr>
        </p:nvSpPr>
        <p:spPr/>
        <p:txBody>
          <a:bodyPr/>
          <a:lstStyle/>
          <a:p>
            <a:fld id="{A204C930-25EB-4974-A793-F093871CB94F}" type="slidenum">
              <a:rPr lang="en-CA" smtClean="0"/>
              <a:t>‹#›</a:t>
            </a:fld>
            <a:endParaRPr lang="en-CA"/>
          </a:p>
        </p:txBody>
      </p:sp>
    </p:spTree>
    <p:extLst>
      <p:ext uri="{BB962C8B-B14F-4D97-AF65-F5344CB8AC3E}">
        <p14:creationId xmlns:p14="http://schemas.microsoft.com/office/powerpoint/2010/main" val="3091712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17791DC4-EE5B-4720-AF38-C9A16EB65720}" type="datetime1">
              <a:rPr lang="en-US" smtClean="0"/>
              <a:t>4/10/2024</a:t>
            </a:fld>
            <a:endParaRPr lang="en-CA"/>
          </a:p>
        </p:txBody>
      </p:sp>
      <p:sp>
        <p:nvSpPr>
          <p:cNvPr id="6" name="Footer Placeholder 5"/>
          <p:cNvSpPr>
            <a:spLocks noGrp="1"/>
          </p:cNvSpPr>
          <p:nvPr>
            <p:ph type="ftr" sz="quarter" idx="11"/>
          </p:nvPr>
        </p:nvSpPr>
        <p:spPr/>
        <p:txBody>
          <a:bodyPr/>
          <a:lstStyle/>
          <a:p>
            <a:r>
              <a:rPr lang="en-US"/>
              <a:t>JadeMolds.com | All Information Herein Is Confidential</a:t>
            </a:r>
            <a:endParaRPr lang="en-CA"/>
          </a:p>
        </p:txBody>
      </p:sp>
      <p:sp>
        <p:nvSpPr>
          <p:cNvPr id="7" name="Slide Number Placeholder 6"/>
          <p:cNvSpPr>
            <a:spLocks noGrp="1"/>
          </p:cNvSpPr>
          <p:nvPr>
            <p:ph type="sldNum" sz="quarter" idx="12"/>
          </p:nvPr>
        </p:nvSpPr>
        <p:spPr/>
        <p:txBody>
          <a:bodyPr/>
          <a:lstStyle/>
          <a:p>
            <a:fld id="{A204C930-25EB-4974-A793-F093871CB94F}"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24B8E73D-A847-4642-9BFA-47A2500745AE}" type="datetime1">
              <a:rPr lang="en-US" smtClean="0"/>
              <a:t>4/10/2024</a:t>
            </a:fld>
            <a:endParaRPr lang="en-CA"/>
          </a:p>
        </p:txBody>
      </p:sp>
      <p:sp>
        <p:nvSpPr>
          <p:cNvPr id="8" name="Footer Placeholder 7"/>
          <p:cNvSpPr>
            <a:spLocks noGrp="1"/>
          </p:cNvSpPr>
          <p:nvPr>
            <p:ph type="ftr" sz="quarter" idx="11"/>
          </p:nvPr>
        </p:nvSpPr>
        <p:spPr/>
        <p:txBody>
          <a:bodyPr/>
          <a:lstStyle/>
          <a:p>
            <a:r>
              <a:rPr lang="en-US"/>
              <a:t>JadeMolds.com | All Information Herein Is Confidential</a:t>
            </a:r>
            <a:endParaRPr lang="en-CA"/>
          </a:p>
        </p:txBody>
      </p:sp>
      <p:sp>
        <p:nvSpPr>
          <p:cNvPr id="9" name="Slide Number Placeholder 8"/>
          <p:cNvSpPr>
            <a:spLocks noGrp="1"/>
          </p:cNvSpPr>
          <p:nvPr>
            <p:ph type="sldNum" sz="quarter" idx="12"/>
          </p:nvPr>
        </p:nvSpPr>
        <p:spPr/>
        <p:txBody>
          <a:bodyPr/>
          <a:lstStyle/>
          <a:p>
            <a:fld id="{A204C930-25EB-4974-A793-F093871CB94F}"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A64B0614-7539-4C32-9557-ACE8A568FB03}" type="datetime1">
              <a:rPr lang="en-US" smtClean="0"/>
              <a:t>4/10/2024</a:t>
            </a:fld>
            <a:endParaRPr lang="en-CA"/>
          </a:p>
        </p:txBody>
      </p:sp>
      <p:sp>
        <p:nvSpPr>
          <p:cNvPr id="4" name="Footer Placeholder 3"/>
          <p:cNvSpPr>
            <a:spLocks noGrp="1"/>
          </p:cNvSpPr>
          <p:nvPr>
            <p:ph type="ftr" sz="quarter" idx="11"/>
          </p:nvPr>
        </p:nvSpPr>
        <p:spPr/>
        <p:txBody>
          <a:bodyPr/>
          <a:lstStyle/>
          <a:p>
            <a:r>
              <a:rPr lang="en-US"/>
              <a:t>JadeMolds.com | All Information Herein Is Confidential</a:t>
            </a:r>
            <a:endParaRPr lang="en-CA"/>
          </a:p>
        </p:txBody>
      </p:sp>
      <p:sp>
        <p:nvSpPr>
          <p:cNvPr id="5" name="Slide Number Placeholder 4"/>
          <p:cNvSpPr>
            <a:spLocks noGrp="1"/>
          </p:cNvSpPr>
          <p:nvPr>
            <p:ph type="sldNum" sz="quarter" idx="12"/>
          </p:nvPr>
        </p:nvSpPr>
        <p:spPr/>
        <p:txBody>
          <a:bodyPr/>
          <a:lstStyle/>
          <a:p>
            <a:fld id="{A204C930-25EB-4974-A793-F093871CB94F}"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9584E0-2D28-4ABD-A2F6-41677E4589E6}" type="datetime1">
              <a:rPr lang="en-US" smtClean="0"/>
              <a:t>4/10/2024</a:t>
            </a:fld>
            <a:endParaRPr lang="en-CA"/>
          </a:p>
        </p:txBody>
      </p:sp>
      <p:sp>
        <p:nvSpPr>
          <p:cNvPr id="3" name="Footer Placeholder 2"/>
          <p:cNvSpPr>
            <a:spLocks noGrp="1"/>
          </p:cNvSpPr>
          <p:nvPr>
            <p:ph type="ftr" sz="quarter" idx="11"/>
          </p:nvPr>
        </p:nvSpPr>
        <p:spPr/>
        <p:txBody>
          <a:bodyPr/>
          <a:lstStyle/>
          <a:p>
            <a:r>
              <a:rPr lang="en-US"/>
              <a:t>JadeMolds.com | All Information Herein Is Confidential</a:t>
            </a:r>
            <a:endParaRPr lang="en-CA"/>
          </a:p>
        </p:txBody>
      </p:sp>
      <p:sp>
        <p:nvSpPr>
          <p:cNvPr id="4" name="Slide Number Placeholder 3"/>
          <p:cNvSpPr>
            <a:spLocks noGrp="1"/>
          </p:cNvSpPr>
          <p:nvPr>
            <p:ph type="sldNum" sz="quarter" idx="12"/>
          </p:nvPr>
        </p:nvSpPr>
        <p:spPr/>
        <p:txBody>
          <a:bodyPr/>
          <a:lstStyle/>
          <a:p>
            <a:fld id="{A204C930-25EB-4974-A793-F093871CB94F}"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96BF92-7EC5-4925-A1DF-4A543AAFAB34}" type="datetime1">
              <a:rPr lang="en-US" smtClean="0"/>
              <a:t>4/10/2024</a:t>
            </a:fld>
            <a:endParaRPr lang="en-CA"/>
          </a:p>
        </p:txBody>
      </p:sp>
      <p:sp>
        <p:nvSpPr>
          <p:cNvPr id="6" name="Footer Placeholder 5"/>
          <p:cNvSpPr>
            <a:spLocks noGrp="1"/>
          </p:cNvSpPr>
          <p:nvPr>
            <p:ph type="ftr" sz="quarter" idx="11"/>
          </p:nvPr>
        </p:nvSpPr>
        <p:spPr/>
        <p:txBody>
          <a:bodyPr/>
          <a:lstStyle/>
          <a:p>
            <a:r>
              <a:rPr lang="en-US"/>
              <a:t>JadeMolds.com | All Information Herein Is Confidential</a:t>
            </a:r>
            <a:endParaRPr lang="en-CA"/>
          </a:p>
        </p:txBody>
      </p:sp>
      <p:sp>
        <p:nvSpPr>
          <p:cNvPr id="7" name="Slide Number Placeholder 6"/>
          <p:cNvSpPr>
            <a:spLocks noGrp="1"/>
          </p:cNvSpPr>
          <p:nvPr>
            <p:ph type="sldNum" sz="quarter" idx="12"/>
          </p:nvPr>
        </p:nvSpPr>
        <p:spPr/>
        <p:txBody>
          <a:bodyPr/>
          <a:lstStyle/>
          <a:p>
            <a:fld id="{A204C930-25EB-4974-A793-F093871CB94F}"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D53FA3-01E9-4A98-BD11-085D064ED316}" type="datetime1">
              <a:rPr lang="en-US" smtClean="0"/>
              <a:t>4/10/2024</a:t>
            </a:fld>
            <a:endParaRPr lang="en-CA"/>
          </a:p>
        </p:txBody>
      </p:sp>
      <p:sp>
        <p:nvSpPr>
          <p:cNvPr id="6" name="Footer Placeholder 5"/>
          <p:cNvSpPr>
            <a:spLocks noGrp="1"/>
          </p:cNvSpPr>
          <p:nvPr>
            <p:ph type="ftr" sz="quarter" idx="11"/>
          </p:nvPr>
        </p:nvSpPr>
        <p:spPr/>
        <p:txBody>
          <a:bodyPr/>
          <a:lstStyle/>
          <a:p>
            <a:r>
              <a:rPr lang="en-US"/>
              <a:t>JadeMolds.com | All Information Herein Is Confidential</a:t>
            </a:r>
            <a:endParaRPr lang="en-CA"/>
          </a:p>
        </p:txBody>
      </p:sp>
      <p:sp>
        <p:nvSpPr>
          <p:cNvPr id="7" name="Slide Number Placeholder 6"/>
          <p:cNvSpPr>
            <a:spLocks noGrp="1"/>
          </p:cNvSpPr>
          <p:nvPr>
            <p:ph type="sldNum" sz="quarter" idx="12"/>
          </p:nvPr>
        </p:nvSpPr>
        <p:spPr/>
        <p:txBody>
          <a:bodyPr/>
          <a:lstStyle/>
          <a:p>
            <a:fld id="{A204C930-25EB-4974-A793-F093871CB94F}"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5AA393-C660-48D6-B3E8-E1A95908F16E}" type="datetime1">
              <a:rPr lang="en-US" smtClean="0"/>
              <a:t>4/10/2024</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JadeMolds.com | All Information Herein Is Confidential</a:t>
            </a:r>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04C930-25EB-4974-A793-F093871CB94F}"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FCB87B-F025-47EE-B3C2-3E5652546E30}" type="datetime1">
              <a:rPr lang="en-US" smtClean="0"/>
              <a:t>4/10/2024</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JadeMolds.com | All Information Herein Is Confidential</a:t>
            </a:r>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04C930-25EB-4974-A793-F093871CB94F}" type="slidenum">
              <a:rPr lang="en-CA" smtClean="0"/>
              <a:t>‹#›</a:t>
            </a:fld>
            <a:endParaRPr lang="en-CA"/>
          </a:p>
        </p:txBody>
      </p:sp>
    </p:spTree>
    <p:extLst>
      <p:ext uri="{BB962C8B-B14F-4D97-AF65-F5344CB8AC3E}">
        <p14:creationId xmlns:p14="http://schemas.microsoft.com/office/powerpoint/2010/main" val="37264482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BAADE9-178F-481B-8416-0FFE18063F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7C308DD8-C486-4546-9EDE-F148272F59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D701747-AA75-4226-9E6A-E0D27B2ADD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5AA393-C660-48D6-B3E8-E1A95908F16E}" type="datetime1">
              <a:rPr lang="en-US" smtClean="0"/>
              <a:t>4/10/2024</a:t>
            </a:fld>
            <a:endParaRPr lang="en-CA"/>
          </a:p>
        </p:txBody>
      </p:sp>
      <p:sp>
        <p:nvSpPr>
          <p:cNvPr id="5" name="Footer Placeholder 4">
            <a:extLst>
              <a:ext uri="{FF2B5EF4-FFF2-40B4-BE49-F238E27FC236}">
                <a16:creationId xmlns:a16="http://schemas.microsoft.com/office/drawing/2014/main" id="{D9AC8C09-3EBE-4F88-8972-BF64CD4871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JadeMolds.com | All Information Herein Is Confidential</a:t>
            </a:r>
            <a:endParaRPr lang="en-CA"/>
          </a:p>
        </p:txBody>
      </p:sp>
      <p:sp>
        <p:nvSpPr>
          <p:cNvPr id="6" name="Slide Number Placeholder 5">
            <a:extLst>
              <a:ext uri="{FF2B5EF4-FFF2-40B4-BE49-F238E27FC236}">
                <a16:creationId xmlns:a16="http://schemas.microsoft.com/office/drawing/2014/main" id="{02D6F769-0C15-44A4-A533-ECF1CB8FDC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04C930-25EB-4974-A793-F093871CB94F}" type="slidenum">
              <a:rPr lang="en-CA" smtClean="0"/>
              <a:t>‹#›</a:t>
            </a:fld>
            <a:endParaRPr lang="en-CA"/>
          </a:p>
        </p:txBody>
      </p:sp>
    </p:spTree>
    <p:extLst>
      <p:ext uri="{BB962C8B-B14F-4D97-AF65-F5344CB8AC3E}">
        <p14:creationId xmlns:p14="http://schemas.microsoft.com/office/powerpoint/2010/main" val="18631614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8.jpeg"/><Relationship Id="rId1" Type="http://schemas.openxmlformats.org/officeDocument/2006/relationships/slideLayout" Target="../slideLayouts/slideLayout1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hyperlink" Target="https://www.jademolds.com/" TargetMode="External"/><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8.jpe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craig.nelson@Jademolds.com"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1425675"/>
          </a:xfrm>
          <a:prstGeom prst="rect">
            <a:avLst/>
          </a:prstGeom>
          <a:solidFill>
            <a:srgbClr val="00B050"/>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sz="1200" dirty="0">
              <a:solidFill>
                <a:schemeClr val="tx1"/>
              </a:solidFill>
            </a:endParaRPr>
          </a:p>
        </p:txBody>
      </p:sp>
      <p:sp>
        <p:nvSpPr>
          <p:cNvPr id="3" name="Rectangle 2"/>
          <p:cNvSpPr/>
          <p:nvPr/>
        </p:nvSpPr>
        <p:spPr>
          <a:xfrm>
            <a:off x="0" y="752455"/>
            <a:ext cx="12192000" cy="584775"/>
          </a:xfrm>
          <a:prstGeom prst="rect">
            <a:avLst/>
          </a:prstGeom>
        </p:spPr>
        <p:txBody>
          <a:bodyPr wrap="square">
            <a:spAutoFit/>
          </a:bodyPr>
          <a:lstStyle/>
          <a:p>
            <a:pPr algn="ctr"/>
            <a:r>
              <a:rPr lang="en-US" sz="3200" b="1" i="1" dirty="0">
                <a:solidFill>
                  <a:schemeClr val="bg1"/>
                </a:solidFill>
                <a:latin typeface="Calibri" panose="020F0502020204030204" pitchFamily="34" charset="0"/>
                <a:cs typeface="Calibri" panose="020F0502020204030204" pitchFamily="34" charset="0"/>
              </a:rPr>
              <a:t>DFM Report For Mold: JG23053</a:t>
            </a:r>
          </a:p>
        </p:txBody>
      </p:sp>
      <p:sp>
        <p:nvSpPr>
          <p:cNvPr id="4" name="TextBox 3"/>
          <p:cNvSpPr txBox="1"/>
          <p:nvPr/>
        </p:nvSpPr>
        <p:spPr>
          <a:xfrm>
            <a:off x="669890" y="1576511"/>
            <a:ext cx="10852220" cy="923330"/>
          </a:xfrm>
          <a:prstGeom prst="rect">
            <a:avLst/>
          </a:prstGeom>
          <a:noFill/>
        </p:spPr>
        <p:txBody>
          <a:bodyPr wrap="square" rtlCol="0">
            <a:spAutoFit/>
          </a:bodyPr>
          <a:lstStyle/>
          <a:p>
            <a:pPr algn="ctr"/>
            <a:r>
              <a:rPr lang="en-CA" b="1" dirty="0">
                <a:solidFill>
                  <a:srgbClr val="00B050"/>
                </a:solidFill>
              </a:rPr>
              <a:t>GREEN</a:t>
            </a:r>
            <a:r>
              <a:rPr lang="en-CA" dirty="0"/>
              <a:t> pages present data created by Jade Molds.</a:t>
            </a:r>
          </a:p>
          <a:p>
            <a:pPr algn="ctr"/>
            <a:r>
              <a:rPr lang="en-CA" b="1" dirty="0">
                <a:solidFill>
                  <a:schemeClr val="accent1"/>
                </a:solidFill>
              </a:rPr>
              <a:t>BLUE</a:t>
            </a:r>
            <a:r>
              <a:rPr lang="en-CA" dirty="0"/>
              <a:t> pages present information customer has provided or still needs to provide. </a:t>
            </a:r>
          </a:p>
          <a:p>
            <a:pPr algn="ctr"/>
            <a:r>
              <a:rPr lang="en-CA" dirty="0"/>
              <a:t>Customer, please fill in missing information on the </a:t>
            </a:r>
            <a:r>
              <a:rPr lang="en-CA" b="1" dirty="0">
                <a:solidFill>
                  <a:schemeClr val="accent1"/>
                </a:solidFill>
              </a:rPr>
              <a:t>BLUE</a:t>
            </a:r>
            <a:r>
              <a:rPr lang="en-CA" b="1" dirty="0">
                <a:solidFill>
                  <a:schemeClr val="accent1">
                    <a:lumMod val="75000"/>
                    <a:lumOff val="25000"/>
                  </a:schemeClr>
                </a:solidFill>
              </a:rPr>
              <a:t> </a:t>
            </a:r>
            <a:r>
              <a:rPr lang="en-CA" dirty="0"/>
              <a:t>customer pages and approve where asked.</a:t>
            </a:r>
          </a:p>
        </p:txBody>
      </p:sp>
      <p:pic>
        <p:nvPicPr>
          <p:cNvPr id="6" name="Picture 5"/>
          <p:cNvPicPr>
            <a:picLocks noChangeAspect="1"/>
          </p:cNvPicPr>
          <p:nvPr/>
        </p:nvPicPr>
        <p:blipFill>
          <a:blip r:embed="rId3"/>
          <a:stretch>
            <a:fillRect/>
          </a:stretch>
        </p:blipFill>
        <p:spPr>
          <a:xfrm>
            <a:off x="5155692" y="74689"/>
            <a:ext cx="1880615" cy="677766"/>
          </a:xfrm>
          <a:prstGeom prst="rect">
            <a:avLst/>
          </a:prstGeom>
        </p:spPr>
      </p:pic>
      <p:sp>
        <p:nvSpPr>
          <p:cNvPr id="14" name="Date Placeholder 13"/>
          <p:cNvSpPr>
            <a:spLocks noGrp="1"/>
          </p:cNvSpPr>
          <p:nvPr>
            <p:ph type="dt" sz="half" idx="10"/>
          </p:nvPr>
        </p:nvSpPr>
        <p:spPr>
          <a:xfrm>
            <a:off x="838200" y="6565392"/>
            <a:ext cx="2743200" cy="292607"/>
          </a:xfrm>
        </p:spPr>
        <p:txBody>
          <a:bodyPr/>
          <a:lstStyle/>
          <a:p>
            <a:fld id="{41BCF56D-04A1-43F4-BE8B-208C1E4F47B2}" type="datetime1">
              <a:rPr lang="en-US" smtClean="0"/>
              <a:t>4/10/2024</a:t>
            </a:fld>
            <a:endParaRPr lang="en-CA" dirty="0"/>
          </a:p>
        </p:txBody>
      </p:sp>
      <p:sp>
        <p:nvSpPr>
          <p:cNvPr id="15" name="Footer Placeholder 14"/>
          <p:cNvSpPr>
            <a:spLocks noGrp="1"/>
          </p:cNvSpPr>
          <p:nvPr>
            <p:ph type="ftr" sz="quarter" idx="11"/>
          </p:nvPr>
        </p:nvSpPr>
        <p:spPr>
          <a:xfrm>
            <a:off x="4038600" y="6565392"/>
            <a:ext cx="4114800" cy="292607"/>
          </a:xfrm>
        </p:spPr>
        <p:txBody>
          <a:bodyPr/>
          <a:lstStyle/>
          <a:p>
            <a:r>
              <a:rPr lang="en-US" dirty="0"/>
              <a:t>JadeMolds.com | All Information Herein Is Confidential</a:t>
            </a:r>
            <a:endParaRPr lang="en-CA" dirty="0"/>
          </a:p>
        </p:txBody>
      </p:sp>
      <p:sp>
        <p:nvSpPr>
          <p:cNvPr id="16" name="Slide Number Placeholder 15"/>
          <p:cNvSpPr>
            <a:spLocks noGrp="1"/>
          </p:cNvSpPr>
          <p:nvPr>
            <p:ph type="sldNum" sz="quarter" idx="12"/>
          </p:nvPr>
        </p:nvSpPr>
        <p:spPr>
          <a:xfrm>
            <a:off x="8610600" y="6565392"/>
            <a:ext cx="2743200" cy="292607"/>
          </a:xfrm>
        </p:spPr>
        <p:txBody>
          <a:bodyPr/>
          <a:lstStyle/>
          <a:p>
            <a:fld id="{A204C930-25EB-4974-A793-F093871CB94F}" type="slidenum">
              <a:rPr lang="en-CA" smtClean="0"/>
              <a:t>1</a:t>
            </a:fld>
            <a:endParaRPr lang="en-CA"/>
          </a:p>
        </p:txBody>
      </p:sp>
      <p:sp>
        <p:nvSpPr>
          <p:cNvPr id="7" name="TextBox 6"/>
          <p:cNvSpPr txBox="1"/>
          <p:nvPr/>
        </p:nvSpPr>
        <p:spPr>
          <a:xfrm>
            <a:off x="10330083" y="123040"/>
            <a:ext cx="1675104" cy="369332"/>
          </a:xfrm>
          <a:prstGeom prst="rect">
            <a:avLst/>
          </a:prstGeom>
          <a:noFill/>
        </p:spPr>
        <p:txBody>
          <a:bodyPr wrap="square" rtlCol="0">
            <a:spAutoFit/>
          </a:bodyPr>
          <a:lstStyle/>
          <a:p>
            <a:pPr algn="ctr"/>
            <a:r>
              <a:rPr lang="en-CA" b="1" dirty="0">
                <a:solidFill>
                  <a:schemeClr val="bg1"/>
                </a:solidFill>
              </a:rPr>
              <a:t>Template V4.1</a:t>
            </a:r>
            <a:endParaRPr lang="en-CA" dirty="0">
              <a:solidFill>
                <a:schemeClr val="bg1"/>
              </a:solidFill>
            </a:endParaRPr>
          </a:p>
        </p:txBody>
      </p:sp>
      <p:pic>
        <p:nvPicPr>
          <p:cNvPr id="5" name="图片 9">
            <a:extLst>
              <a:ext uri="{FF2B5EF4-FFF2-40B4-BE49-F238E27FC236}">
                <a16:creationId xmlns:a16="http://schemas.microsoft.com/office/drawing/2014/main" id="{97597C00-4C73-8315-412D-CE81AABA8F5A}"/>
              </a:ext>
            </a:extLst>
          </p:cNvPr>
          <p:cNvPicPr>
            <a:picLocks noChangeAspect="1"/>
          </p:cNvPicPr>
          <p:nvPr/>
        </p:nvPicPr>
        <p:blipFill>
          <a:blip r:embed="rId4"/>
          <a:stretch>
            <a:fillRect/>
          </a:stretch>
        </p:blipFill>
        <p:spPr>
          <a:xfrm>
            <a:off x="7679175" y="2668562"/>
            <a:ext cx="3071410" cy="3066874"/>
          </a:xfrm>
          <a:prstGeom prst="rect">
            <a:avLst/>
          </a:prstGeom>
        </p:spPr>
      </p:pic>
      <p:sp>
        <p:nvSpPr>
          <p:cNvPr id="8" name="TextBox 4">
            <a:extLst>
              <a:ext uri="{FF2B5EF4-FFF2-40B4-BE49-F238E27FC236}">
                <a16:creationId xmlns:a16="http://schemas.microsoft.com/office/drawing/2014/main" id="{6FB7BA83-37A6-DA36-515E-617A06EE28AA}"/>
              </a:ext>
            </a:extLst>
          </p:cNvPr>
          <p:cNvSpPr txBox="1"/>
          <p:nvPr/>
        </p:nvSpPr>
        <p:spPr>
          <a:xfrm>
            <a:off x="4681639" y="5861463"/>
            <a:ext cx="2828720" cy="369332"/>
          </a:xfrm>
          <a:prstGeom prst="rect">
            <a:avLst/>
          </a:prstGeom>
          <a:solidFill>
            <a:schemeClr val="accent4">
              <a:lumMod val="40000"/>
              <a:lumOff val="60000"/>
            </a:schemeClr>
          </a:solidFill>
          <a:ln w="25400">
            <a:solidFill>
              <a:schemeClr val="accent1"/>
            </a:solidFill>
          </a:ln>
        </p:spPr>
        <p:txBody>
          <a:bodyPr wrap="square" rtlCol="0">
            <a:spAutoFit/>
          </a:bodyPr>
          <a:lstStyle/>
          <a:p>
            <a:pPr algn="ctr"/>
            <a:r>
              <a:rPr lang="en-US" dirty="0" err="1"/>
              <a:t>Blynko</a:t>
            </a:r>
            <a:r>
              <a:rPr lang="en-US" dirty="0"/>
              <a:t> Standard block</a:t>
            </a:r>
          </a:p>
        </p:txBody>
      </p:sp>
      <p:pic>
        <p:nvPicPr>
          <p:cNvPr id="10" name="图片 13">
            <a:extLst>
              <a:ext uri="{FF2B5EF4-FFF2-40B4-BE49-F238E27FC236}">
                <a16:creationId xmlns:a16="http://schemas.microsoft.com/office/drawing/2014/main" id="{816105B7-B3AA-B912-F35F-7BF8FEE0E73B}"/>
              </a:ext>
            </a:extLst>
          </p:cNvPr>
          <p:cNvPicPr>
            <a:picLocks noChangeAspect="1"/>
          </p:cNvPicPr>
          <p:nvPr/>
        </p:nvPicPr>
        <p:blipFill>
          <a:blip r:embed="rId5"/>
          <a:stretch>
            <a:fillRect/>
          </a:stretch>
        </p:blipFill>
        <p:spPr>
          <a:xfrm>
            <a:off x="1264434" y="2732252"/>
            <a:ext cx="3413065" cy="289351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1668027" y="0"/>
            <a:ext cx="10420140"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CA" sz="3200" b="1" i="1" u="none" strike="noStrike" kern="1200" cap="none" spc="0" normalizeH="0" baseline="0" noProof="0" dirty="0">
                <a:ln>
                  <a:noFill/>
                </a:ln>
                <a:solidFill>
                  <a:prstClr val="white"/>
                </a:solidFill>
                <a:effectLst/>
                <a:uLnTx/>
                <a:uFillTx/>
                <a:latin typeface="Calibri" panose="020F0502020204030204"/>
                <a:ea typeface="+mn-ea"/>
                <a:cs typeface="+mn-cs"/>
              </a:rPr>
              <a:t>Part: Core &amp; Cavity Side</a:t>
            </a:r>
          </a:p>
        </p:txBody>
      </p:sp>
      <p:sp>
        <p:nvSpPr>
          <p:cNvPr id="6" name="TextBox 5"/>
          <p:cNvSpPr txBox="1"/>
          <p:nvPr/>
        </p:nvSpPr>
        <p:spPr>
          <a:xfrm>
            <a:off x="2024688" y="5874119"/>
            <a:ext cx="2311338" cy="369332"/>
          </a:xfrm>
          <a:prstGeom prst="rect">
            <a:avLst/>
          </a:prstGeom>
          <a:solidFill>
            <a:schemeClr val="accent4">
              <a:lumMod val="40000"/>
              <a:lumOff val="60000"/>
            </a:schemeClr>
          </a:solidFill>
          <a:ln w="25400">
            <a:solidFill>
              <a:schemeClr val="accent1"/>
            </a:solidFill>
          </a:ln>
        </p:spPr>
        <p:txBody>
          <a:bodyPr wrap="square" rtlCol="0">
            <a:spAutoFit/>
          </a:bodyPr>
          <a:lstStyle/>
          <a:p>
            <a:pPr algn="l"/>
            <a:r>
              <a:rPr lang="en-US" altLang="zh-CN" dirty="0">
                <a:sym typeface="+mn-ea"/>
              </a:rPr>
              <a:t>Cavity : Magenta face</a:t>
            </a:r>
            <a:endParaRPr lang="en-US" dirty="0"/>
          </a:p>
        </p:txBody>
      </p:sp>
      <p:sp>
        <p:nvSpPr>
          <p:cNvPr id="15" name="Date Placeholder 9"/>
          <p:cNvSpPr>
            <a:spLocks noGrp="1"/>
          </p:cNvSpPr>
          <p:nvPr>
            <p:ph type="dt" sz="half" idx="10"/>
          </p:nvPr>
        </p:nvSpPr>
        <p:spPr>
          <a:xfrm>
            <a:off x="838200" y="6547104"/>
            <a:ext cx="2743200" cy="301886"/>
          </a:xfrm>
        </p:spPr>
        <p:txBody>
          <a:bodyPr/>
          <a:lstStyle/>
          <a:p>
            <a:fld id="{A7160178-B816-4351-8D7D-A0E04993ABD7}" type="datetime1">
              <a:rPr lang="en-US" smtClean="0">
                <a:solidFill>
                  <a:schemeClr val="bg1"/>
                </a:solidFill>
              </a:rPr>
              <a:t>4/10/2024</a:t>
            </a:fld>
            <a:endParaRPr lang="en-CA" dirty="0">
              <a:solidFill>
                <a:schemeClr val="bg1"/>
              </a:solidFill>
            </a:endParaRPr>
          </a:p>
        </p:txBody>
      </p:sp>
      <p:sp>
        <p:nvSpPr>
          <p:cNvPr id="16" name="Footer Placeholder 10"/>
          <p:cNvSpPr>
            <a:spLocks noGrp="1"/>
          </p:cNvSpPr>
          <p:nvPr>
            <p:ph type="ftr" sz="quarter" idx="11"/>
          </p:nvPr>
        </p:nvSpPr>
        <p:spPr>
          <a:xfrm>
            <a:off x="4038600" y="6547104"/>
            <a:ext cx="4114800" cy="301886"/>
          </a:xfrm>
        </p:spPr>
        <p:txBody>
          <a:bodyPr/>
          <a:lstStyle/>
          <a:p>
            <a:r>
              <a:rPr lang="en-US" dirty="0">
                <a:solidFill>
                  <a:schemeClr val="bg1"/>
                </a:solidFill>
              </a:rPr>
              <a:t>JadeMolds.com | All Information Herein Is Confidential</a:t>
            </a:r>
            <a:endParaRPr lang="en-CA" dirty="0">
              <a:solidFill>
                <a:schemeClr val="bg1"/>
              </a:solidFill>
            </a:endParaRPr>
          </a:p>
        </p:txBody>
      </p:sp>
      <p:sp>
        <p:nvSpPr>
          <p:cNvPr id="17" name="Slide Number Placeholder 11"/>
          <p:cNvSpPr>
            <a:spLocks noGrp="1"/>
          </p:cNvSpPr>
          <p:nvPr>
            <p:ph type="sldNum" sz="quarter" idx="12"/>
          </p:nvPr>
        </p:nvSpPr>
        <p:spPr>
          <a:xfrm>
            <a:off x="8610600" y="6547104"/>
            <a:ext cx="2743200" cy="301886"/>
          </a:xfrm>
        </p:spPr>
        <p:txBody>
          <a:bodyPr/>
          <a:lstStyle/>
          <a:p>
            <a:fld id="{A204C930-25EB-4974-A793-F093871CB94F}" type="slidenum">
              <a:rPr lang="en-CA" smtClean="0">
                <a:solidFill>
                  <a:schemeClr val="bg1"/>
                </a:solidFill>
              </a:rPr>
              <a:t>10</a:t>
            </a:fld>
            <a:endParaRPr lang="en-CA">
              <a:solidFill>
                <a:schemeClr val="bg1"/>
              </a:solidFill>
            </a:endParaRPr>
          </a:p>
        </p:txBody>
      </p:sp>
      <p:sp>
        <p:nvSpPr>
          <p:cNvPr id="4" name="TextBox 3"/>
          <p:cNvSpPr txBox="1"/>
          <p:nvPr/>
        </p:nvSpPr>
        <p:spPr>
          <a:xfrm>
            <a:off x="8415020" y="6017895"/>
            <a:ext cx="2070735" cy="368300"/>
          </a:xfrm>
          <a:prstGeom prst="rect">
            <a:avLst/>
          </a:prstGeom>
          <a:solidFill>
            <a:schemeClr val="accent4">
              <a:lumMod val="40000"/>
              <a:lumOff val="60000"/>
            </a:schemeClr>
          </a:solidFill>
          <a:ln w="25400">
            <a:solidFill>
              <a:schemeClr val="accent1"/>
            </a:solidFill>
          </a:ln>
        </p:spPr>
        <p:txBody>
          <a:bodyPr wrap="square" rtlCol="0">
            <a:spAutoFit/>
          </a:bodyPr>
          <a:lstStyle/>
          <a:p>
            <a:pPr algn="l"/>
            <a:r>
              <a:rPr lang="en-US" altLang="zh-CN" dirty="0">
                <a:sym typeface="+mn-ea"/>
              </a:rPr>
              <a:t>Core : Blue face</a:t>
            </a:r>
            <a:endParaRPr lang="en-US" dirty="0"/>
          </a:p>
        </p:txBody>
      </p:sp>
      <p:pic>
        <p:nvPicPr>
          <p:cNvPr id="5" name="Picture 4">
            <a:extLst>
              <a:ext uri="{FF2B5EF4-FFF2-40B4-BE49-F238E27FC236}">
                <a16:creationId xmlns:a16="http://schemas.microsoft.com/office/drawing/2014/main" id="{66011667-1449-5141-C5EB-B397E25173D1}"/>
              </a:ext>
            </a:extLst>
          </p:cNvPr>
          <p:cNvPicPr>
            <a:picLocks noChangeAspect="1"/>
          </p:cNvPicPr>
          <p:nvPr/>
        </p:nvPicPr>
        <p:blipFill>
          <a:blip r:embed="rId3"/>
          <a:stretch>
            <a:fillRect/>
          </a:stretch>
        </p:blipFill>
        <p:spPr>
          <a:xfrm>
            <a:off x="1036486" y="1805194"/>
            <a:ext cx="3826381" cy="3521490"/>
          </a:xfrm>
          <a:prstGeom prst="rect">
            <a:avLst/>
          </a:prstGeom>
        </p:spPr>
      </p:pic>
      <p:pic>
        <p:nvPicPr>
          <p:cNvPr id="9" name="Picture 8">
            <a:extLst>
              <a:ext uri="{FF2B5EF4-FFF2-40B4-BE49-F238E27FC236}">
                <a16:creationId xmlns:a16="http://schemas.microsoft.com/office/drawing/2014/main" id="{41D70514-FC7E-D69A-7358-85DB58B73C1B}"/>
              </a:ext>
            </a:extLst>
          </p:cNvPr>
          <p:cNvPicPr>
            <a:picLocks noChangeAspect="1"/>
          </p:cNvPicPr>
          <p:nvPr/>
        </p:nvPicPr>
        <p:blipFill>
          <a:blip r:embed="rId4"/>
          <a:stretch>
            <a:fillRect/>
          </a:stretch>
        </p:blipFill>
        <p:spPr>
          <a:xfrm>
            <a:off x="7149717" y="1724690"/>
            <a:ext cx="3587109" cy="360199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1668027" y="0"/>
            <a:ext cx="10420140"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CA" sz="3200" b="1" i="1" u="none" strike="noStrike" kern="1200" cap="none" spc="0" normalizeH="0" baseline="0" noProof="0" dirty="0">
                <a:ln>
                  <a:noFill/>
                </a:ln>
                <a:solidFill>
                  <a:prstClr val="white"/>
                </a:solidFill>
                <a:effectLst/>
                <a:uLnTx/>
                <a:uFillTx/>
                <a:latin typeface="Calibri" panose="020F0502020204030204"/>
                <a:ea typeface="+mn-ea"/>
                <a:cs typeface="+mn-cs"/>
              </a:rPr>
              <a:t>Inserts &amp; Cooling</a:t>
            </a:r>
          </a:p>
        </p:txBody>
      </p:sp>
      <p:sp>
        <p:nvSpPr>
          <p:cNvPr id="23" name="Date Placeholder 9"/>
          <p:cNvSpPr>
            <a:spLocks noGrp="1"/>
          </p:cNvSpPr>
          <p:nvPr>
            <p:ph type="dt" sz="half" idx="10"/>
          </p:nvPr>
        </p:nvSpPr>
        <p:spPr>
          <a:xfrm>
            <a:off x="838200" y="6547104"/>
            <a:ext cx="2743200" cy="301886"/>
          </a:xfrm>
        </p:spPr>
        <p:txBody>
          <a:bodyPr/>
          <a:lstStyle/>
          <a:p>
            <a:fld id="{A7160178-B816-4351-8D7D-A0E04993ABD7}" type="datetime1">
              <a:rPr lang="en-US" smtClean="0">
                <a:solidFill>
                  <a:schemeClr val="bg1"/>
                </a:solidFill>
              </a:rPr>
              <a:t>4/10/2024</a:t>
            </a:fld>
            <a:endParaRPr lang="en-CA" dirty="0">
              <a:solidFill>
                <a:schemeClr val="bg1"/>
              </a:solidFill>
            </a:endParaRPr>
          </a:p>
        </p:txBody>
      </p:sp>
      <p:sp>
        <p:nvSpPr>
          <p:cNvPr id="24" name="Footer Placeholder 10"/>
          <p:cNvSpPr>
            <a:spLocks noGrp="1"/>
          </p:cNvSpPr>
          <p:nvPr>
            <p:ph type="ftr" sz="quarter" idx="11"/>
          </p:nvPr>
        </p:nvSpPr>
        <p:spPr>
          <a:xfrm>
            <a:off x="4038600" y="6547104"/>
            <a:ext cx="4114800" cy="301886"/>
          </a:xfrm>
        </p:spPr>
        <p:txBody>
          <a:bodyPr/>
          <a:lstStyle/>
          <a:p>
            <a:r>
              <a:rPr lang="en-US" dirty="0">
                <a:solidFill>
                  <a:schemeClr val="bg1"/>
                </a:solidFill>
              </a:rPr>
              <a:t>JadeMolds.com | All Information Herein Is Confidential</a:t>
            </a:r>
            <a:endParaRPr lang="en-CA" dirty="0">
              <a:solidFill>
                <a:schemeClr val="bg1"/>
              </a:solidFill>
            </a:endParaRPr>
          </a:p>
        </p:txBody>
      </p:sp>
      <p:sp>
        <p:nvSpPr>
          <p:cNvPr id="25" name="Slide Number Placeholder 11"/>
          <p:cNvSpPr>
            <a:spLocks noGrp="1"/>
          </p:cNvSpPr>
          <p:nvPr>
            <p:ph type="sldNum" sz="quarter" idx="12"/>
          </p:nvPr>
        </p:nvSpPr>
        <p:spPr>
          <a:xfrm>
            <a:off x="8610600" y="6547104"/>
            <a:ext cx="2743200" cy="301886"/>
          </a:xfrm>
        </p:spPr>
        <p:txBody>
          <a:bodyPr/>
          <a:lstStyle/>
          <a:p>
            <a:fld id="{A204C930-25EB-4974-A793-F093871CB94F}" type="slidenum">
              <a:rPr lang="en-CA" smtClean="0">
                <a:solidFill>
                  <a:schemeClr val="bg1"/>
                </a:solidFill>
              </a:rPr>
              <a:t>11</a:t>
            </a:fld>
            <a:endParaRPr lang="en-CA">
              <a:solidFill>
                <a:schemeClr val="bg1"/>
              </a:solidFill>
            </a:endParaRPr>
          </a:p>
        </p:txBody>
      </p:sp>
      <p:pic>
        <p:nvPicPr>
          <p:cNvPr id="2" name="图片 6">
            <a:extLst>
              <a:ext uri="{FF2B5EF4-FFF2-40B4-BE49-F238E27FC236}">
                <a16:creationId xmlns:a16="http://schemas.microsoft.com/office/drawing/2014/main" id="{58F4EF57-4C25-F726-B5BC-208902A366D5}"/>
              </a:ext>
            </a:extLst>
          </p:cNvPr>
          <p:cNvPicPr>
            <a:picLocks noChangeAspect="1"/>
          </p:cNvPicPr>
          <p:nvPr/>
        </p:nvPicPr>
        <p:blipFill>
          <a:blip r:embed="rId3"/>
          <a:stretch>
            <a:fillRect/>
          </a:stretch>
        </p:blipFill>
        <p:spPr>
          <a:xfrm>
            <a:off x="3562354" y="1349678"/>
            <a:ext cx="2240199" cy="3793821"/>
          </a:xfrm>
          <a:prstGeom prst="rect">
            <a:avLst/>
          </a:prstGeom>
        </p:spPr>
      </p:pic>
      <p:pic>
        <p:nvPicPr>
          <p:cNvPr id="6" name="图片 8">
            <a:extLst>
              <a:ext uri="{FF2B5EF4-FFF2-40B4-BE49-F238E27FC236}">
                <a16:creationId xmlns:a16="http://schemas.microsoft.com/office/drawing/2014/main" id="{BB10CC6F-814E-9833-2E2E-846681EF14B4}"/>
              </a:ext>
            </a:extLst>
          </p:cNvPr>
          <p:cNvPicPr>
            <a:picLocks noChangeAspect="1"/>
          </p:cNvPicPr>
          <p:nvPr/>
        </p:nvPicPr>
        <p:blipFill>
          <a:blip r:embed="rId4"/>
          <a:stretch>
            <a:fillRect/>
          </a:stretch>
        </p:blipFill>
        <p:spPr>
          <a:xfrm>
            <a:off x="6542072" y="1121270"/>
            <a:ext cx="2069405" cy="1905001"/>
          </a:xfrm>
          <a:prstGeom prst="rect">
            <a:avLst/>
          </a:prstGeom>
        </p:spPr>
      </p:pic>
      <p:pic>
        <p:nvPicPr>
          <p:cNvPr id="11" name="图片 11">
            <a:extLst>
              <a:ext uri="{FF2B5EF4-FFF2-40B4-BE49-F238E27FC236}">
                <a16:creationId xmlns:a16="http://schemas.microsoft.com/office/drawing/2014/main" id="{657B7587-5F15-CC4C-6AD7-A1C2574FD7A6}"/>
              </a:ext>
            </a:extLst>
          </p:cNvPr>
          <p:cNvPicPr>
            <a:picLocks noChangeAspect="1"/>
          </p:cNvPicPr>
          <p:nvPr/>
        </p:nvPicPr>
        <p:blipFill>
          <a:blip r:embed="rId5"/>
          <a:stretch>
            <a:fillRect/>
          </a:stretch>
        </p:blipFill>
        <p:spPr>
          <a:xfrm>
            <a:off x="6538869" y="4060192"/>
            <a:ext cx="2091397" cy="1913945"/>
          </a:xfrm>
          <a:prstGeom prst="rect">
            <a:avLst/>
          </a:prstGeom>
        </p:spPr>
      </p:pic>
      <p:sp>
        <p:nvSpPr>
          <p:cNvPr id="14" name="TextBox 6">
            <a:extLst>
              <a:ext uri="{FF2B5EF4-FFF2-40B4-BE49-F238E27FC236}">
                <a16:creationId xmlns:a16="http://schemas.microsoft.com/office/drawing/2014/main" id="{3B21923B-5790-E969-7591-328747A104F5}"/>
              </a:ext>
            </a:extLst>
          </p:cNvPr>
          <p:cNvSpPr txBox="1"/>
          <p:nvPr/>
        </p:nvSpPr>
        <p:spPr>
          <a:xfrm>
            <a:off x="1035007" y="6167793"/>
            <a:ext cx="1455529" cy="246221"/>
          </a:xfrm>
          <a:prstGeom prst="rect">
            <a:avLst/>
          </a:prstGeom>
          <a:noFill/>
          <a:ln>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en-US"/>
            </a:defPPr>
            <a:lvl1pPr algn="ctr">
              <a:defRPr sz="1000" b="1">
                <a:solidFill>
                  <a:schemeClr val="tx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altLang="zh-CN" sz="1000" dirty="0"/>
              <a:t>Cavity Insert (100)</a:t>
            </a:r>
          </a:p>
        </p:txBody>
      </p:sp>
      <p:sp>
        <p:nvSpPr>
          <p:cNvPr id="17" name="TextBox 6">
            <a:extLst>
              <a:ext uri="{FF2B5EF4-FFF2-40B4-BE49-F238E27FC236}">
                <a16:creationId xmlns:a16="http://schemas.microsoft.com/office/drawing/2014/main" id="{6CFE14B5-61CC-65AE-03D2-4BD2AACCBA68}"/>
              </a:ext>
            </a:extLst>
          </p:cNvPr>
          <p:cNvSpPr txBox="1"/>
          <p:nvPr/>
        </p:nvSpPr>
        <p:spPr>
          <a:xfrm>
            <a:off x="4107262" y="5296244"/>
            <a:ext cx="1212343" cy="246221"/>
          </a:xfrm>
          <a:prstGeom prst="rect">
            <a:avLst/>
          </a:prstGeom>
          <a:noFill/>
          <a:ln>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en-US"/>
            </a:defPPr>
            <a:lvl1pPr algn="ctr">
              <a:defRPr sz="1000" b="1">
                <a:solidFill>
                  <a:schemeClr val="tx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altLang="zh-CN" sz="1000" dirty="0">
                <a:latin typeface="+mj-lt"/>
                <a:ea typeface="Arial Unicode MS" panose="020B0604020202020204" pitchFamily="34" charset="-122"/>
                <a:cs typeface="Arial Unicode MS" panose="020B0604020202020204" pitchFamily="34" charset="-122"/>
              </a:rPr>
              <a:t>Stripper plate</a:t>
            </a:r>
            <a:endParaRPr lang="zh-CN" altLang="en-US" sz="1000" dirty="0">
              <a:latin typeface="+mj-lt"/>
              <a:ea typeface="Arial Unicode MS" panose="020B0604020202020204" pitchFamily="34" charset="-122"/>
              <a:cs typeface="Arial Unicode MS" panose="020B0604020202020204" pitchFamily="34" charset="-122"/>
            </a:endParaRPr>
          </a:p>
        </p:txBody>
      </p:sp>
      <p:sp>
        <p:nvSpPr>
          <p:cNvPr id="20" name="TextBox 6">
            <a:extLst>
              <a:ext uri="{FF2B5EF4-FFF2-40B4-BE49-F238E27FC236}">
                <a16:creationId xmlns:a16="http://schemas.microsoft.com/office/drawing/2014/main" id="{C1BE1FD2-FD11-0C8E-82FE-CD55713EFC43}"/>
              </a:ext>
            </a:extLst>
          </p:cNvPr>
          <p:cNvSpPr txBox="1"/>
          <p:nvPr/>
        </p:nvSpPr>
        <p:spPr>
          <a:xfrm>
            <a:off x="6935670" y="3151081"/>
            <a:ext cx="1212343" cy="246221"/>
          </a:xfrm>
          <a:prstGeom prst="rect">
            <a:avLst/>
          </a:prstGeom>
          <a:noFill/>
          <a:ln>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en-US"/>
            </a:defPPr>
            <a:lvl1pPr algn="ctr">
              <a:defRPr sz="1000" b="1">
                <a:solidFill>
                  <a:schemeClr val="tx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altLang="zh-CN" sz="1000" dirty="0"/>
              <a:t>Core Insert(202)</a:t>
            </a:r>
          </a:p>
        </p:txBody>
      </p:sp>
      <p:sp>
        <p:nvSpPr>
          <p:cNvPr id="22" name="TextBox 6">
            <a:extLst>
              <a:ext uri="{FF2B5EF4-FFF2-40B4-BE49-F238E27FC236}">
                <a16:creationId xmlns:a16="http://schemas.microsoft.com/office/drawing/2014/main" id="{3C67FA4F-4D52-DC3E-BC64-E19799E35297}"/>
              </a:ext>
            </a:extLst>
          </p:cNvPr>
          <p:cNvSpPr txBox="1"/>
          <p:nvPr/>
        </p:nvSpPr>
        <p:spPr>
          <a:xfrm>
            <a:off x="6935670" y="6144801"/>
            <a:ext cx="1212343" cy="246221"/>
          </a:xfrm>
          <a:prstGeom prst="rect">
            <a:avLst/>
          </a:prstGeom>
          <a:noFill/>
          <a:ln>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en-US"/>
            </a:defPPr>
            <a:lvl1pPr algn="ctr">
              <a:defRPr sz="1000" b="1">
                <a:solidFill>
                  <a:schemeClr val="tx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altLang="zh-CN" sz="1000" dirty="0"/>
              <a:t>Core Insert(201)</a:t>
            </a:r>
          </a:p>
        </p:txBody>
      </p:sp>
      <p:pic>
        <p:nvPicPr>
          <p:cNvPr id="27" name="图片 19">
            <a:extLst>
              <a:ext uri="{FF2B5EF4-FFF2-40B4-BE49-F238E27FC236}">
                <a16:creationId xmlns:a16="http://schemas.microsoft.com/office/drawing/2014/main" id="{C5E98490-4A3C-F08D-84C7-794AE66BDF35}"/>
              </a:ext>
            </a:extLst>
          </p:cNvPr>
          <p:cNvPicPr>
            <a:picLocks noChangeAspect="1"/>
          </p:cNvPicPr>
          <p:nvPr/>
        </p:nvPicPr>
        <p:blipFill>
          <a:blip r:embed="rId6"/>
          <a:stretch>
            <a:fillRect/>
          </a:stretch>
        </p:blipFill>
        <p:spPr>
          <a:xfrm>
            <a:off x="539615" y="715853"/>
            <a:ext cx="2561802" cy="2358215"/>
          </a:xfrm>
          <a:prstGeom prst="rect">
            <a:avLst/>
          </a:prstGeom>
        </p:spPr>
      </p:pic>
      <p:pic>
        <p:nvPicPr>
          <p:cNvPr id="31" name="图片 21">
            <a:extLst>
              <a:ext uri="{FF2B5EF4-FFF2-40B4-BE49-F238E27FC236}">
                <a16:creationId xmlns:a16="http://schemas.microsoft.com/office/drawing/2014/main" id="{9C419055-EF90-1202-8F70-8EF462876D60}"/>
              </a:ext>
            </a:extLst>
          </p:cNvPr>
          <p:cNvPicPr>
            <a:picLocks noChangeAspect="1"/>
          </p:cNvPicPr>
          <p:nvPr/>
        </p:nvPicPr>
        <p:blipFill>
          <a:blip r:embed="rId7"/>
          <a:stretch>
            <a:fillRect/>
          </a:stretch>
        </p:blipFill>
        <p:spPr>
          <a:xfrm>
            <a:off x="562831" y="3746123"/>
            <a:ext cx="2479536" cy="2275682"/>
          </a:xfrm>
          <a:prstGeom prst="rect">
            <a:avLst/>
          </a:prstGeom>
        </p:spPr>
      </p:pic>
      <p:sp>
        <p:nvSpPr>
          <p:cNvPr id="33" name="TextBox 6">
            <a:extLst>
              <a:ext uri="{FF2B5EF4-FFF2-40B4-BE49-F238E27FC236}">
                <a16:creationId xmlns:a16="http://schemas.microsoft.com/office/drawing/2014/main" id="{E3428E12-8F95-8ADA-06B8-3DB09DE7D09E}"/>
              </a:ext>
            </a:extLst>
          </p:cNvPr>
          <p:cNvSpPr txBox="1"/>
          <p:nvPr/>
        </p:nvSpPr>
        <p:spPr>
          <a:xfrm>
            <a:off x="1191418" y="3129820"/>
            <a:ext cx="1212343" cy="246221"/>
          </a:xfrm>
          <a:prstGeom prst="rect">
            <a:avLst/>
          </a:prstGeom>
          <a:noFill/>
          <a:ln>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en-US"/>
            </a:defPPr>
            <a:lvl1pPr algn="ctr">
              <a:defRPr sz="1000" b="1">
                <a:solidFill>
                  <a:schemeClr val="tx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altLang="zh-CN" sz="1000" dirty="0"/>
              <a:t>Cavity Insert(101)</a:t>
            </a:r>
          </a:p>
        </p:txBody>
      </p:sp>
      <p:pic>
        <p:nvPicPr>
          <p:cNvPr id="34" name="图片 24">
            <a:extLst>
              <a:ext uri="{FF2B5EF4-FFF2-40B4-BE49-F238E27FC236}">
                <a16:creationId xmlns:a16="http://schemas.microsoft.com/office/drawing/2014/main" id="{D6F18286-9D5D-0DD1-199E-94960FB7A331}"/>
              </a:ext>
            </a:extLst>
          </p:cNvPr>
          <p:cNvPicPr>
            <a:picLocks noChangeAspect="1"/>
          </p:cNvPicPr>
          <p:nvPr/>
        </p:nvPicPr>
        <p:blipFill>
          <a:blip r:embed="rId8"/>
          <a:stretch>
            <a:fillRect/>
          </a:stretch>
        </p:blipFill>
        <p:spPr>
          <a:xfrm>
            <a:off x="9606148" y="1329489"/>
            <a:ext cx="1647393" cy="3904247"/>
          </a:xfrm>
          <a:prstGeom prst="rect">
            <a:avLst/>
          </a:prstGeom>
        </p:spPr>
      </p:pic>
      <p:sp>
        <p:nvSpPr>
          <p:cNvPr id="35" name="TextBox 36">
            <a:extLst>
              <a:ext uri="{FF2B5EF4-FFF2-40B4-BE49-F238E27FC236}">
                <a16:creationId xmlns:a16="http://schemas.microsoft.com/office/drawing/2014/main" id="{D5BDFDD0-3B6E-1417-D13B-2477E4C952E0}"/>
              </a:ext>
            </a:extLst>
          </p:cNvPr>
          <p:cNvSpPr txBox="1"/>
          <p:nvPr/>
        </p:nvSpPr>
        <p:spPr>
          <a:xfrm>
            <a:off x="9837919" y="5462694"/>
            <a:ext cx="1200082" cy="461665"/>
          </a:xfrm>
          <a:prstGeom prst="rect">
            <a:avLst/>
          </a:prstGeom>
          <a:noFill/>
          <a:ln>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en-US"/>
            </a:defPPr>
            <a:lvl1pPr algn="ctr">
              <a:defRPr sz="1000" b="1">
                <a:solidFill>
                  <a:schemeClr val="tx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1200" dirty="0"/>
              <a:t>Floating Core Sub pins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1668027" y="0"/>
            <a:ext cx="10420140"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3200" b="1" i="1" u="none" strike="noStrike" kern="1200" cap="none" spc="0" normalizeH="0" baseline="0" noProof="0" dirty="0">
                <a:ln>
                  <a:noFill/>
                </a:ln>
                <a:solidFill>
                  <a:prstClr val="white"/>
                </a:solidFill>
                <a:effectLst/>
                <a:uLnTx/>
                <a:uFillTx/>
                <a:latin typeface="Calibri" panose="020F0502020204030204"/>
                <a:ea typeface="+mn-ea"/>
                <a:cs typeface="+mn-cs"/>
              </a:rPr>
              <a:t>Inserts &amp; Cooling</a:t>
            </a:r>
          </a:p>
        </p:txBody>
      </p:sp>
      <p:sp>
        <p:nvSpPr>
          <p:cNvPr id="24" name="Footer Placeholder 10"/>
          <p:cNvSpPr>
            <a:spLocks noGrp="1"/>
          </p:cNvSpPr>
          <p:nvPr>
            <p:ph type="ftr" sz="quarter" idx="11"/>
          </p:nvPr>
        </p:nvSpPr>
        <p:spPr>
          <a:xfrm>
            <a:off x="4038600" y="6547104"/>
            <a:ext cx="4114800" cy="301886"/>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JadeMolds.com | All Information Herein Is Confidential</a:t>
            </a:r>
            <a:endParaRPr kumimoji="0" lang="en-CA"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25" name="Slide Number Placeholder 11"/>
          <p:cNvSpPr>
            <a:spLocks noGrp="1"/>
          </p:cNvSpPr>
          <p:nvPr>
            <p:ph type="sldNum" sz="quarter" idx="12"/>
          </p:nvPr>
        </p:nvSpPr>
        <p:spPr>
          <a:xfrm>
            <a:off x="8610600" y="6547104"/>
            <a:ext cx="2743200" cy="30188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04C930-25EB-4974-A793-F093871CB94F}" type="slidenum">
              <a:rPr kumimoji="0" lang="en-CA"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CA" sz="1200" b="0" i="0" u="none" strike="noStrike" kern="1200" cap="none" spc="0" normalizeH="0" baseline="0" noProof="0">
              <a:ln>
                <a:noFill/>
              </a:ln>
              <a:solidFill>
                <a:prstClr val="white"/>
              </a:solidFill>
              <a:effectLst/>
              <a:uLnTx/>
              <a:uFillTx/>
              <a:latin typeface="Calibri"/>
              <a:ea typeface="+mn-ea"/>
              <a:cs typeface="+mn-cs"/>
            </a:endParaRPr>
          </a:p>
        </p:txBody>
      </p:sp>
      <p:sp>
        <p:nvSpPr>
          <p:cNvPr id="3" name="Date Placeholder 3"/>
          <p:cNvSpPr txBox="1"/>
          <p:nvPr/>
        </p:nvSpPr>
        <p:spPr>
          <a:xfrm>
            <a:off x="0" y="6515484"/>
            <a:ext cx="127541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63F5EF40-B3D3-4C90-8DA5-FCAD446C73E9}" type="datetime1">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4/10/2024</a:t>
            </a:fld>
            <a:endParaRPr kumimoji="0" lang="en-CA"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图片 5"/>
          <p:cNvPicPr>
            <a:picLocks noChangeAspect="1"/>
          </p:cNvPicPr>
          <p:nvPr/>
        </p:nvPicPr>
        <p:blipFill>
          <a:blip r:embed="rId3"/>
          <a:stretch>
            <a:fillRect/>
          </a:stretch>
        </p:blipFill>
        <p:spPr>
          <a:xfrm>
            <a:off x="131092" y="3332747"/>
            <a:ext cx="2069167" cy="1852864"/>
          </a:xfrm>
          <a:prstGeom prst="rect">
            <a:avLst/>
          </a:prstGeom>
        </p:spPr>
      </p:pic>
      <p:pic>
        <p:nvPicPr>
          <p:cNvPr id="17" name="图片 16"/>
          <p:cNvPicPr>
            <a:picLocks noChangeAspect="1"/>
          </p:cNvPicPr>
          <p:nvPr/>
        </p:nvPicPr>
        <p:blipFill>
          <a:blip r:embed="rId4"/>
          <a:stretch>
            <a:fillRect/>
          </a:stretch>
        </p:blipFill>
        <p:spPr>
          <a:xfrm>
            <a:off x="0" y="1016668"/>
            <a:ext cx="2295426" cy="1726531"/>
          </a:xfrm>
          <a:prstGeom prst="rect">
            <a:avLst/>
          </a:prstGeom>
        </p:spPr>
      </p:pic>
      <p:pic>
        <p:nvPicPr>
          <p:cNvPr id="19" name="图片 18"/>
          <p:cNvPicPr>
            <a:picLocks noChangeAspect="1"/>
          </p:cNvPicPr>
          <p:nvPr/>
        </p:nvPicPr>
        <p:blipFill>
          <a:blip r:embed="rId5"/>
          <a:stretch>
            <a:fillRect/>
          </a:stretch>
        </p:blipFill>
        <p:spPr>
          <a:xfrm>
            <a:off x="2560111" y="3466176"/>
            <a:ext cx="1993842" cy="1833734"/>
          </a:xfrm>
          <a:prstGeom prst="rect">
            <a:avLst/>
          </a:prstGeom>
        </p:spPr>
      </p:pic>
      <p:pic>
        <p:nvPicPr>
          <p:cNvPr id="21" name="图片 20"/>
          <p:cNvPicPr>
            <a:picLocks noChangeAspect="1"/>
          </p:cNvPicPr>
          <p:nvPr/>
        </p:nvPicPr>
        <p:blipFill>
          <a:blip r:embed="rId6"/>
          <a:stretch>
            <a:fillRect/>
          </a:stretch>
        </p:blipFill>
        <p:spPr>
          <a:xfrm>
            <a:off x="2472195" y="938461"/>
            <a:ext cx="2320030" cy="1955133"/>
          </a:xfrm>
          <a:prstGeom prst="rect">
            <a:avLst/>
          </a:prstGeom>
        </p:spPr>
      </p:pic>
      <p:sp>
        <p:nvSpPr>
          <p:cNvPr id="22" name="TextBox 6"/>
          <p:cNvSpPr txBox="1"/>
          <p:nvPr/>
        </p:nvSpPr>
        <p:spPr>
          <a:xfrm>
            <a:off x="2821697" y="5999351"/>
            <a:ext cx="1455529" cy="246221"/>
          </a:xfrm>
          <a:prstGeom prst="rect">
            <a:avLst/>
          </a:prstGeom>
          <a:noFill/>
          <a:ln>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en-US"/>
            </a:defPPr>
            <a:lvl1pPr algn="ctr">
              <a:defRPr sz="1000" b="1">
                <a:solidFill>
                  <a:schemeClr val="tx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Cavity Insert (100)</a:t>
            </a:r>
          </a:p>
        </p:txBody>
      </p:sp>
      <p:sp>
        <p:nvSpPr>
          <p:cNvPr id="23" name="TextBox 6"/>
          <p:cNvSpPr txBox="1"/>
          <p:nvPr/>
        </p:nvSpPr>
        <p:spPr>
          <a:xfrm>
            <a:off x="505618" y="6041462"/>
            <a:ext cx="1212343" cy="246221"/>
          </a:xfrm>
          <a:prstGeom prst="rect">
            <a:avLst/>
          </a:prstGeom>
          <a:noFill/>
          <a:ln>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en-US"/>
            </a:defPPr>
            <a:lvl1pPr algn="ctr">
              <a:defRPr sz="1000" b="1">
                <a:solidFill>
                  <a:schemeClr val="tx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Cavity Insert(101)</a:t>
            </a:r>
          </a:p>
        </p:txBody>
      </p:sp>
      <p:pic>
        <p:nvPicPr>
          <p:cNvPr id="27" name="图片 26"/>
          <p:cNvPicPr>
            <a:picLocks noChangeAspect="1"/>
          </p:cNvPicPr>
          <p:nvPr/>
        </p:nvPicPr>
        <p:blipFill>
          <a:blip r:embed="rId7"/>
          <a:stretch>
            <a:fillRect/>
          </a:stretch>
        </p:blipFill>
        <p:spPr>
          <a:xfrm>
            <a:off x="5498964" y="2965784"/>
            <a:ext cx="1520659" cy="2664993"/>
          </a:xfrm>
          <a:prstGeom prst="rect">
            <a:avLst/>
          </a:prstGeom>
        </p:spPr>
      </p:pic>
      <p:sp>
        <p:nvSpPr>
          <p:cNvPr id="28" name="TextBox 6"/>
          <p:cNvSpPr txBox="1"/>
          <p:nvPr/>
        </p:nvSpPr>
        <p:spPr>
          <a:xfrm>
            <a:off x="5623241" y="5994076"/>
            <a:ext cx="1212343" cy="246221"/>
          </a:xfrm>
          <a:prstGeom prst="rect">
            <a:avLst/>
          </a:prstGeom>
          <a:noFill/>
          <a:ln>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en-US"/>
            </a:defPPr>
            <a:lvl1pPr algn="ctr">
              <a:defRPr sz="1000" b="1">
                <a:solidFill>
                  <a:schemeClr val="tx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prstClr val="black"/>
                </a:solidFill>
                <a:effectLst/>
                <a:uLnTx/>
                <a:uFillTx/>
                <a:latin typeface="Calibri Light"/>
                <a:ea typeface="Arial Unicode MS" panose="020B0604020202020204" pitchFamily="34" charset="-122"/>
                <a:cs typeface="Arial Unicode MS" panose="020B0604020202020204" pitchFamily="34" charset="-122"/>
              </a:rPr>
              <a:t>Stripper plate</a:t>
            </a:r>
            <a:endParaRPr kumimoji="0" lang="zh-CN" altLang="en-US" sz="1000" b="1" i="0" u="none" strike="noStrike" kern="1200" cap="none" spc="0" normalizeH="0" baseline="0" noProof="0" dirty="0">
              <a:ln>
                <a:noFill/>
              </a:ln>
              <a:solidFill>
                <a:prstClr val="black"/>
              </a:solidFill>
              <a:effectLst/>
              <a:uLnTx/>
              <a:uFillTx/>
              <a:latin typeface="Calibri Light"/>
              <a:ea typeface="Arial Unicode MS" panose="020B0604020202020204" pitchFamily="34" charset="-122"/>
              <a:cs typeface="Arial Unicode MS" panose="020B0604020202020204" pitchFamily="34" charset="-122"/>
            </a:endParaRPr>
          </a:p>
        </p:txBody>
      </p:sp>
      <p:pic>
        <p:nvPicPr>
          <p:cNvPr id="30" name="图片 29"/>
          <p:cNvPicPr>
            <a:picLocks noChangeAspect="1"/>
          </p:cNvPicPr>
          <p:nvPr/>
        </p:nvPicPr>
        <p:blipFill>
          <a:blip r:embed="rId8"/>
          <a:stretch>
            <a:fillRect/>
          </a:stretch>
        </p:blipFill>
        <p:spPr>
          <a:xfrm>
            <a:off x="4870676" y="1130968"/>
            <a:ext cx="2550239" cy="1594784"/>
          </a:xfrm>
          <a:prstGeom prst="rect">
            <a:avLst/>
          </a:prstGeom>
        </p:spPr>
      </p:pic>
      <p:pic>
        <p:nvPicPr>
          <p:cNvPr id="32" name="图片 31"/>
          <p:cNvPicPr>
            <a:picLocks noChangeAspect="1"/>
          </p:cNvPicPr>
          <p:nvPr/>
        </p:nvPicPr>
        <p:blipFill>
          <a:blip r:embed="rId9"/>
          <a:stretch>
            <a:fillRect/>
          </a:stretch>
        </p:blipFill>
        <p:spPr>
          <a:xfrm>
            <a:off x="7614217" y="3549316"/>
            <a:ext cx="2002207" cy="1979193"/>
          </a:xfrm>
          <a:prstGeom prst="rect">
            <a:avLst/>
          </a:prstGeom>
        </p:spPr>
      </p:pic>
      <p:pic>
        <p:nvPicPr>
          <p:cNvPr id="34" name="图片 33"/>
          <p:cNvPicPr>
            <a:picLocks noChangeAspect="1"/>
          </p:cNvPicPr>
          <p:nvPr/>
        </p:nvPicPr>
        <p:blipFill>
          <a:blip r:embed="rId10"/>
          <a:stretch>
            <a:fillRect/>
          </a:stretch>
        </p:blipFill>
        <p:spPr>
          <a:xfrm>
            <a:off x="7447943" y="1552074"/>
            <a:ext cx="2327948" cy="1546057"/>
          </a:xfrm>
          <a:prstGeom prst="rect">
            <a:avLst/>
          </a:prstGeom>
        </p:spPr>
      </p:pic>
      <p:pic>
        <p:nvPicPr>
          <p:cNvPr id="36" name="图片 35"/>
          <p:cNvPicPr>
            <a:picLocks noChangeAspect="1"/>
          </p:cNvPicPr>
          <p:nvPr/>
        </p:nvPicPr>
        <p:blipFill>
          <a:blip r:embed="rId11"/>
          <a:stretch>
            <a:fillRect/>
          </a:stretch>
        </p:blipFill>
        <p:spPr>
          <a:xfrm>
            <a:off x="10001980" y="3560418"/>
            <a:ext cx="2053663" cy="1986139"/>
          </a:xfrm>
          <a:prstGeom prst="rect">
            <a:avLst/>
          </a:prstGeom>
        </p:spPr>
      </p:pic>
      <p:pic>
        <p:nvPicPr>
          <p:cNvPr id="38" name="图片 37"/>
          <p:cNvPicPr>
            <a:picLocks noChangeAspect="1"/>
          </p:cNvPicPr>
          <p:nvPr/>
        </p:nvPicPr>
        <p:blipFill>
          <a:blip r:embed="rId12"/>
          <a:stretch>
            <a:fillRect/>
          </a:stretch>
        </p:blipFill>
        <p:spPr>
          <a:xfrm>
            <a:off x="9856088" y="1612231"/>
            <a:ext cx="2335912" cy="1546057"/>
          </a:xfrm>
          <a:prstGeom prst="rect">
            <a:avLst/>
          </a:prstGeom>
        </p:spPr>
      </p:pic>
      <p:sp>
        <p:nvSpPr>
          <p:cNvPr id="39" name="TextBox 6"/>
          <p:cNvSpPr txBox="1"/>
          <p:nvPr/>
        </p:nvSpPr>
        <p:spPr>
          <a:xfrm>
            <a:off x="8018512" y="6002565"/>
            <a:ext cx="1212343" cy="246221"/>
          </a:xfrm>
          <a:prstGeom prst="rect">
            <a:avLst/>
          </a:prstGeom>
          <a:noFill/>
          <a:ln>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en-US"/>
            </a:defPPr>
            <a:lvl1pPr algn="ctr">
              <a:defRPr sz="1000" b="1">
                <a:solidFill>
                  <a:schemeClr val="tx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Core Insert(202)</a:t>
            </a:r>
          </a:p>
        </p:txBody>
      </p:sp>
      <p:sp>
        <p:nvSpPr>
          <p:cNvPr id="40" name="TextBox 6"/>
          <p:cNvSpPr txBox="1"/>
          <p:nvPr/>
        </p:nvSpPr>
        <p:spPr>
          <a:xfrm>
            <a:off x="10430844" y="6012454"/>
            <a:ext cx="1212343" cy="246221"/>
          </a:xfrm>
          <a:prstGeom prst="rect">
            <a:avLst/>
          </a:prstGeom>
          <a:noFill/>
          <a:ln>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en-US"/>
            </a:defPPr>
            <a:lvl1pPr algn="ctr">
              <a:defRPr sz="1000" b="1">
                <a:solidFill>
                  <a:schemeClr val="tx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Core Insert(201)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1668027" y="0"/>
            <a:ext cx="10420140"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CA" sz="3200" b="1" i="1" u="none" strike="noStrike" kern="1200" cap="none" spc="0" normalizeH="0" baseline="0" noProof="0" dirty="0">
                <a:ln>
                  <a:noFill/>
                </a:ln>
                <a:solidFill>
                  <a:prstClr val="white"/>
                </a:solidFill>
                <a:effectLst/>
                <a:uLnTx/>
                <a:uFillTx/>
                <a:latin typeface="Calibri" panose="020F0502020204030204"/>
                <a:ea typeface="+mn-ea"/>
                <a:cs typeface="+mn-cs"/>
              </a:rPr>
              <a:t>Part Lines – Witness Lines – Flow Lines</a:t>
            </a:r>
          </a:p>
        </p:txBody>
      </p:sp>
      <p:sp>
        <p:nvSpPr>
          <p:cNvPr id="31" name="Date Placeholder 9"/>
          <p:cNvSpPr>
            <a:spLocks noGrp="1"/>
          </p:cNvSpPr>
          <p:nvPr>
            <p:ph type="dt" sz="half" idx="10"/>
          </p:nvPr>
        </p:nvSpPr>
        <p:spPr>
          <a:xfrm>
            <a:off x="838200" y="6547104"/>
            <a:ext cx="2743200" cy="301886"/>
          </a:xfrm>
        </p:spPr>
        <p:txBody>
          <a:bodyPr/>
          <a:lstStyle/>
          <a:p>
            <a:fld id="{A7160178-B816-4351-8D7D-A0E04993ABD7}" type="datetime1">
              <a:rPr lang="en-US" smtClean="0">
                <a:solidFill>
                  <a:schemeClr val="bg1"/>
                </a:solidFill>
              </a:rPr>
              <a:t>4/10/2024</a:t>
            </a:fld>
            <a:endParaRPr lang="en-CA" dirty="0">
              <a:solidFill>
                <a:schemeClr val="bg1"/>
              </a:solidFill>
            </a:endParaRPr>
          </a:p>
        </p:txBody>
      </p:sp>
      <p:sp>
        <p:nvSpPr>
          <p:cNvPr id="32" name="Footer Placeholder 10"/>
          <p:cNvSpPr>
            <a:spLocks noGrp="1"/>
          </p:cNvSpPr>
          <p:nvPr>
            <p:ph type="ftr" sz="quarter" idx="11"/>
          </p:nvPr>
        </p:nvSpPr>
        <p:spPr>
          <a:xfrm>
            <a:off x="4038600" y="6547104"/>
            <a:ext cx="4114800" cy="301886"/>
          </a:xfrm>
        </p:spPr>
        <p:txBody>
          <a:bodyPr/>
          <a:lstStyle/>
          <a:p>
            <a:r>
              <a:rPr lang="en-US" dirty="0">
                <a:solidFill>
                  <a:schemeClr val="bg1"/>
                </a:solidFill>
              </a:rPr>
              <a:t>JadeMolds.com | All Information Herein Is Confidential</a:t>
            </a:r>
            <a:endParaRPr lang="en-CA" dirty="0">
              <a:solidFill>
                <a:schemeClr val="bg1"/>
              </a:solidFill>
            </a:endParaRPr>
          </a:p>
        </p:txBody>
      </p:sp>
      <p:sp>
        <p:nvSpPr>
          <p:cNvPr id="33" name="Slide Number Placeholder 11"/>
          <p:cNvSpPr>
            <a:spLocks noGrp="1"/>
          </p:cNvSpPr>
          <p:nvPr>
            <p:ph type="sldNum" sz="quarter" idx="12"/>
          </p:nvPr>
        </p:nvSpPr>
        <p:spPr>
          <a:xfrm>
            <a:off x="8610600" y="6547104"/>
            <a:ext cx="2743200" cy="301886"/>
          </a:xfrm>
        </p:spPr>
        <p:txBody>
          <a:bodyPr/>
          <a:lstStyle/>
          <a:p>
            <a:fld id="{A204C930-25EB-4974-A793-F093871CB94F}" type="slidenum">
              <a:rPr lang="en-CA" smtClean="0">
                <a:solidFill>
                  <a:schemeClr val="bg1"/>
                </a:solidFill>
              </a:rPr>
              <a:t>13</a:t>
            </a:fld>
            <a:endParaRPr lang="en-CA">
              <a:solidFill>
                <a:schemeClr val="bg1"/>
              </a:solidFill>
            </a:endParaRPr>
          </a:p>
        </p:txBody>
      </p:sp>
      <p:pic>
        <p:nvPicPr>
          <p:cNvPr id="2" name="图片 5">
            <a:extLst>
              <a:ext uri="{FF2B5EF4-FFF2-40B4-BE49-F238E27FC236}">
                <a16:creationId xmlns:a16="http://schemas.microsoft.com/office/drawing/2014/main" id="{876F147E-B750-E2A2-1A6B-04211253483A}"/>
              </a:ext>
            </a:extLst>
          </p:cNvPr>
          <p:cNvPicPr>
            <a:picLocks noChangeAspect="1"/>
          </p:cNvPicPr>
          <p:nvPr/>
        </p:nvPicPr>
        <p:blipFill>
          <a:blip r:embed="rId3"/>
          <a:stretch>
            <a:fillRect/>
          </a:stretch>
        </p:blipFill>
        <p:spPr>
          <a:xfrm>
            <a:off x="3581400" y="3893307"/>
            <a:ext cx="3940903" cy="1574771"/>
          </a:xfrm>
          <a:prstGeom prst="rect">
            <a:avLst/>
          </a:prstGeom>
        </p:spPr>
      </p:pic>
      <p:sp>
        <p:nvSpPr>
          <p:cNvPr id="4" name="TextBox 3">
            <a:extLst>
              <a:ext uri="{FF2B5EF4-FFF2-40B4-BE49-F238E27FC236}">
                <a16:creationId xmlns:a16="http://schemas.microsoft.com/office/drawing/2014/main" id="{7BEB27ED-4784-BA52-744A-267781E4DA05}"/>
              </a:ext>
            </a:extLst>
          </p:cNvPr>
          <p:cNvSpPr txBox="1"/>
          <p:nvPr/>
        </p:nvSpPr>
        <p:spPr>
          <a:xfrm>
            <a:off x="4299187" y="5880550"/>
            <a:ext cx="2607439" cy="276999"/>
          </a:xfrm>
          <a:prstGeom prst="rect">
            <a:avLst/>
          </a:prstGeom>
          <a:noFill/>
          <a:ln>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en-US"/>
            </a:defPPr>
            <a:lvl1pPr indent="0">
              <a:buFont typeface="Wingdings" panose="05000000000000000000" pitchFamily="2" charset="2"/>
              <a:buNone/>
              <a:defRPr sz="1200">
                <a:solidFill>
                  <a:srgbClr val="C00000"/>
                </a:solidFill>
                <a:latin typeface="Bahnschrift" panose="020B0502040204020203"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n-US" dirty="0">
                <a:solidFill>
                  <a:schemeClr val="tx1"/>
                </a:solidFill>
              </a:rPr>
              <a:t>Parting Line Highlighted in </a:t>
            </a:r>
            <a:r>
              <a:rPr lang="en-US" b="1" dirty="0">
                <a:solidFill>
                  <a:srgbClr val="FF0000"/>
                </a:solidFill>
              </a:rPr>
              <a:t>Red</a:t>
            </a:r>
          </a:p>
        </p:txBody>
      </p:sp>
      <p:grpSp>
        <p:nvGrpSpPr>
          <p:cNvPr id="6" name="Group 5">
            <a:extLst>
              <a:ext uri="{FF2B5EF4-FFF2-40B4-BE49-F238E27FC236}">
                <a16:creationId xmlns:a16="http://schemas.microsoft.com/office/drawing/2014/main" id="{8D49FD03-5E78-77DB-0794-D4338A4B63B6}"/>
              </a:ext>
            </a:extLst>
          </p:cNvPr>
          <p:cNvGrpSpPr/>
          <p:nvPr/>
        </p:nvGrpSpPr>
        <p:grpSpPr>
          <a:xfrm flipH="1">
            <a:off x="3003589" y="4941811"/>
            <a:ext cx="634289" cy="773087"/>
            <a:chOff x="3840480" y="3109668"/>
            <a:chExt cx="634289" cy="773087"/>
          </a:xfrm>
        </p:grpSpPr>
        <p:cxnSp>
          <p:nvCxnSpPr>
            <p:cNvPr id="8" name="Straight Connector 7">
              <a:extLst>
                <a:ext uri="{FF2B5EF4-FFF2-40B4-BE49-F238E27FC236}">
                  <a16:creationId xmlns:a16="http://schemas.microsoft.com/office/drawing/2014/main" id="{A007AB33-9F8C-D468-1ED9-3CCB4B82C3B5}"/>
                </a:ext>
              </a:extLst>
            </p:cNvPr>
            <p:cNvCxnSpPr/>
            <p:nvPr/>
          </p:nvCxnSpPr>
          <p:spPr>
            <a:xfrm flipH="1">
              <a:off x="3840480" y="3563666"/>
              <a:ext cx="634289"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9" name="Straight Arrow Connector 8">
              <a:extLst>
                <a:ext uri="{FF2B5EF4-FFF2-40B4-BE49-F238E27FC236}">
                  <a16:creationId xmlns:a16="http://schemas.microsoft.com/office/drawing/2014/main" id="{687A1606-885D-8832-BD23-8E0A34B1DDD5}"/>
                </a:ext>
              </a:extLst>
            </p:cNvPr>
            <p:cNvCxnSpPr/>
            <p:nvPr/>
          </p:nvCxnSpPr>
          <p:spPr>
            <a:xfrm flipV="1">
              <a:off x="4466749" y="3249342"/>
              <a:ext cx="0" cy="319089"/>
            </a:xfrm>
            <a:prstGeom prst="straightConnector1">
              <a:avLst/>
            </a:prstGeom>
            <a:ln>
              <a:solidFill>
                <a:schemeClr val="accent1"/>
              </a:solidFill>
              <a:headEnd type="diamond" w="med" len="med"/>
              <a:tailEnd type="triangle" w="med" len="med"/>
            </a:ln>
          </p:spPr>
          <p:style>
            <a:lnRef idx="2">
              <a:schemeClr val="accent2"/>
            </a:lnRef>
            <a:fillRef idx="0">
              <a:schemeClr val="accent2"/>
            </a:fillRef>
            <a:effectRef idx="1">
              <a:schemeClr val="accent2"/>
            </a:effectRef>
            <a:fontRef idx="minor">
              <a:schemeClr val="tx1"/>
            </a:fontRef>
          </p:style>
        </p:cxnSp>
        <p:cxnSp>
          <p:nvCxnSpPr>
            <p:cNvPr id="11" name="Straight Arrow Connector 10">
              <a:extLst>
                <a:ext uri="{FF2B5EF4-FFF2-40B4-BE49-F238E27FC236}">
                  <a16:creationId xmlns:a16="http://schemas.microsoft.com/office/drawing/2014/main" id="{7B323BAF-57E6-02DA-17B3-61F8D35A4316}"/>
                </a:ext>
              </a:extLst>
            </p:cNvPr>
            <p:cNvCxnSpPr/>
            <p:nvPr/>
          </p:nvCxnSpPr>
          <p:spPr>
            <a:xfrm rot="10800000" flipV="1">
              <a:off x="4466749" y="3563666"/>
              <a:ext cx="0" cy="319089"/>
            </a:xfrm>
            <a:prstGeom prst="straightConnector1">
              <a:avLst/>
            </a:prstGeom>
            <a:ln>
              <a:solidFill>
                <a:schemeClr val="accent1"/>
              </a:solidFill>
              <a:tailEnd type="triangle"/>
            </a:ln>
          </p:spPr>
          <p:style>
            <a:lnRef idx="2">
              <a:schemeClr val="accent2"/>
            </a:lnRef>
            <a:fillRef idx="0">
              <a:schemeClr val="accent2"/>
            </a:fillRef>
            <a:effectRef idx="1">
              <a:schemeClr val="accent2"/>
            </a:effectRef>
            <a:fontRef idx="minor">
              <a:schemeClr val="tx1"/>
            </a:fontRef>
          </p:style>
        </p:cxnSp>
        <p:sp>
          <p:nvSpPr>
            <p:cNvPr id="12" name="TextBox 11">
              <a:extLst>
                <a:ext uri="{FF2B5EF4-FFF2-40B4-BE49-F238E27FC236}">
                  <a16:creationId xmlns:a16="http://schemas.microsoft.com/office/drawing/2014/main" id="{8E3C1E7C-748B-DF33-7F03-B4F9D436DBCF}"/>
                </a:ext>
              </a:extLst>
            </p:cNvPr>
            <p:cNvSpPr txBox="1"/>
            <p:nvPr/>
          </p:nvSpPr>
          <p:spPr>
            <a:xfrm>
              <a:off x="3972185" y="3109668"/>
              <a:ext cx="423514" cy="369332"/>
            </a:xfrm>
            <a:prstGeom prst="rect">
              <a:avLst/>
            </a:prstGeom>
            <a:noFill/>
          </p:spPr>
          <p:txBody>
            <a:bodyPr wrap="none" rtlCol="0">
              <a:spAutoFit/>
            </a:bodyPr>
            <a:lstStyle/>
            <a:p>
              <a:pPr algn="ctr"/>
              <a:r>
                <a:rPr lang="en-IN" dirty="0">
                  <a:latin typeface="Arial" panose="020B0604020202020204" pitchFamily="34" charset="0"/>
                  <a:cs typeface="Arial" panose="020B0604020202020204" pitchFamily="34" charset="0"/>
                </a:rPr>
                <a:t>P</a:t>
              </a:r>
              <a:r>
                <a:rPr lang="en-IN" baseline="-25000" dirty="0">
                  <a:latin typeface="Arial" panose="020B0604020202020204" pitchFamily="34" charset="0"/>
                  <a:cs typeface="Arial" panose="020B0604020202020204" pitchFamily="34" charset="0"/>
                </a:rPr>
                <a:t>L</a:t>
              </a:r>
            </a:p>
          </p:txBody>
        </p:sp>
      </p:grpSp>
      <p:pic>
        <p:nvPicPr>
          <p:cNvPr id="13" name="图片 7">
            <a:extLst>
              <a:ext uri="{FF2B5EF4-FFF2-40B4-BE49-F238E27FC236}">
                <a16:creationId xmlns:a16="http://schemas.microsoft.com/office/drawing/2014/main" id="{66D811FA-9B25-ABF3-1EC8-8A6090F80BC0}"/>
              </a:ext>
            </a:extLst>
          </p:cNvPr>
          <p:cNvPicPr>
            <a:picLocks noChangeAspect="1"/>
          </p:cNvPicPr>
          <p:nvPr/>
        </p:nvPicPr>
        <p:blipFill>
          <a:blip r:embed="rId4"/>
          <a:stretch>
            <a:fillRect/>
          </a:stretch>
        </p:blipFill>
        <p:spPr>
          <a:xfrm>
            <a:off x="3529006" y="858906"/>
            <a:ext cx="3951291" cy="205644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1668027" y="0"/>
            <a:ext cx="10420140"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CA" sz="3200" b="1" i="1" u="none" strike="noStrike" kern="1200" cap="none" spc="0" normalizeH="0" baseline="0" noProof="0" dirty="0">
                <a:ln>
                  <a:noFill/>
                </a:ln>
                <a:solidFill>
                  <a:prstClr val="white"/>
                </a:solidFill>
                <a:effectLst/>
                <a:uLnTx/>
                <a:uFillTx/>
                <a:latin typeface="Calibri" panose="020F0502020204030204"/>
                <a:ea typeface="+mn-ea"/>
                <a:cs typeface="+mn-cs"/>
              </a:rPr>
              <a:t>Runners &amp; Gates</a:t>
            </a:r>
          </a:p>
        </p:txBody>
      </p:sp>
      <p:sp>
        <p:nvSpPr>
          <p:cNvPr id="25" name="TextBox 47"/>
          <p:cNvSpPr/>
          <p:nvPr/>
        </p:nvSpPr>
        <p:spPr>
          <a:xfrm>
            <a:off x="190088" y="727329"/>
            <a:ext cx="2603411" cy="642620"/>
          </a:xfrm>
          <a:prstGeom prst="rect">
            <a:avLst/>
          </a:prstGeom>
          <a:noFill/>
          <a:ln>
            <a:solidFill>
              <a:srgbClr val="000000"/>
            </a:solidFill>
            <a:round/>
          </a:ln>
          <a:effectLst/>
        </p:spPr>
        <p:style>
          <a:lnRef idx="1">
            <a:schemeClr val="accent4"/>
          </a:lnRef>
          <a:fillRef idx="2">
            <a:schemeClr val="accent4"/>
          </a:fillRef>
          <a:effectRef idx="1">
            <a:schemeClr val="accent4"/>
          </a:effectRef>
          <a:fontRef idx="minor"/>
        </p:style>
        <p:txBody>
          <a:bodyPr wrap="square" lIns="90000" tIns="45000" rIns="90000" bIns="45000">
            <a:spAutoFit/>
          </a:bodyPr>
          <a:lstStyle/>
          <a:p>
            <a:r>
              <a:rPr lang="en-US" sz="1200" b="1" spc="-1" dirty="0">
                <a:solidFill>
                  <a:srgbClr val="C00000"/>
                </a:solidFill>
                <a:latin typeface="Arial" panose="020B0604020202020204"/>
              </a:rPr>
              <a:t>Runner Type: Hot Runner</a:t>
            </a:r>
          </a:p>
          <a:p>
            <a:r>
              <a:rPr lang="en-US" sz="1200" b="1" spc="-1" dirty="0">
                <a:solidFill>
                  <a:srgbClr val="C00000"/>
                </a:solidFill>
                <a:latin typeface="Arial" panose="020B0604020202020204"/>
              </a:rPr>
              <a:t>Number of Gates per Part: 1</a:t>
            </a:r>
          </a:p>
          <a:p>
            <a:r>
              <a:rPr lang="en-US" sz="1200" b="1" spc="-1" dirty="0">
                <a:solidFill>
                  <a:srgbClr val="C00000"/>
                </a:solidFill>
                <a:latin typeface="Arial" panose="020B0604020202020204"/>
              </a:rPr>
              <a:t>Type of gate: S</a:t>
            </a:r>
            <a:r>
              <a:rPr lang="en-US" altLang="zh-CN" sz="1200" b="1" spc="-1" dirty="0">
                <a:solidFill>
                  <a:srgbClr val="C00000"/>
                </a:solidFill>
                <a:latin typeface="Arial" panose="020B0604020202020204"/>
              </a:rPr>
              <a:t>ub gate</a:t>
            </a:r>
            <a:endParaRPr lang="en-US" sz="1200" b="1" spc="-1" dirty="0">
              <a:solidFill>
                <a:srgbClr val="C00000"/>
              </a:solidFill>
              <a:latin typeface="Arial" panose="020B0604020202020204"/>
            </a:endParaRPr>
          </a:p>
        </p:txBody>
      </p:sp>
      <p:sp>
        <p:nvSpPr>
          <p:cNvPr id="29" name="Date Placeholder 9"/>
          <p:cNvSpPr>
            <a:spLocks noGrp="1"/>
          </p:cNvSpPr>
          <p:nvPr>
            <p:ph type="dt" sz="half" idx="10"/>
          </p:nvPr>
        </p:nvSpPr>
        <p:spPr>
          <a:xfrm>
            <a:off x="838200" y="6547104"/>
            <a:ext cx="2743200" cy="301886"/>
          </a:xfrm>
        </p:spPr>
        <p:txBody>
          <a:bodyPr/>
          <a:lstStyle/>
          <a:p>
            <a:fld id="{A7160178-B816-4351-8D7D-A0E04993ABD7}" type="datetime1">
              <a:rPr lang="en-US" smtClean="0">
                <a:solidFill>
                  <a:schemeClr val="bg1"/>
                </a:solidFill>
              </a:rPr>
              <a:t>4/10/2024</a:t>
            </a:fld>
            <a:endParaRPr lang="en-CA" dirty="0">
              <a:solidFill>
                <a:schemeClr val="bg1"/>
              </a:solidFill>
            </a:endParaRPr>
          </a:p>
        </p:txBody>
      </p:sp>
      <p:sp>
        <p:nvSpPr>
          <p:cNvPr id="30" name="Footer Placeholder 10"/>
          <p:cNvSpPr>
            <a:spLocks noGrp="1"/>
          </p:cNvSpPr>
          <p:nvPr>
            <p:ph type="ftr" sz="quarter" idx="11"/>
          </p:nvPr>
        </p:nvSpPr>
        <p:spPr>
          <a:xfrm>
            <a:off x="4038600" y="6547104"/>
            <a:ext cx="4114800" cy="301886"/>
          </a:xfrm>
        </p:spPr>
        <p:txBody>
          <a:bodyPr/>
          <a:lstStyle/>
          <a:p>
            <a:r>
              <a:rPr lang="en-US" dirty="0">
                <a:solidFill>
                  <a:schemeClr val="bg1"/>
                </a:solidFill>
              </a:rPr>
              <a:t>JadeMolds.com | All Information Herein Is Confidential</a:t>
            </a:r>
            <a:endParaRPr lang="en-CA" dirty="0">
              <a:solidFill>
                <a:schemeClr val="bg1"/>
              </a:solidFill>
            </a:endParaRPr>
          </a:p>
        </p:txBody>
      </p:sp>
      <p:sp>
        <p:nvSpPr>
          <p:cNvPr id="31" name="Slide Number Placeholder 11"/>
          <p:cNvSpPr>
            <a:spLocks noGrp="1"/>
          </p:cNvSpPr>
          <p:nvPr>
            <p:ph type="sldNum" sz="quarter" idx="12"/>
          </p:nvPr>
        </p:nvSpPr>
        <p:spPr>
          <a:xfrm>
            <a:off x="8610600" y="6547104"/>
            <a:ext cx="2743200" cy="301886"/>
          </a:xfrm>
        </p:spPr>
        <p:txBody>
          <a:bodyPr/>
          <a:lstStyle/>
          <a:p>
            <a:fld id="{A204C930-25EB-4974-A793-F093871CB94F}" type="slidenum">
              <a:rPr lang="en-CA" smtClean="0">
                <a:solidFill>
                  <a:schemeClr val="bg1"/>
                </a:solidFill>
              </a:rPr>
              <a:t>14</a:t>
            </a:fld>
            <a:endParaRPr lang="en-CA">
              <a:solidFill>
                <a:schemeClr val="bg1"/>
              </a:solidFill>
            </a:endParaRPr>
          </a:p>
        </p:txBody>
      </p:sp>
      <p:sp>
        <p:nvSpPr>
          <p:cNvPr id="2" name="TextBox 30">
            <a:extLst>
              <a:ext uri="{FF2B5EF4-FFF2-40B4-BE49-F238E27FC236}">
                <a16:creationId xmlns:a16="http://schemas.microsoft.com/office/drawing/2014/main" id="{AF4EC415-F351-DD01-E39B-BFDFADA7AFB6}"/>
              </a:ext>
            </a:extLst>
          </p:cNvPr>
          <p:cNvSpPr/>
          <p:nvPr/>
        </p:nvSpPr>
        <p:spPr>
          <a:xfrm>
            <a:off x="8755022" y="4609746"/>
            <a:ext cx="2027607" cy="460211"/>
          </a:xfrm>
          <a:prstGeom prst="rect">
            <a:avLst/>
          </a:prstGeom>
          <a:noFill/>
          <a:ln>
            <a:solidFill>
              <a:srgbClr val="000000"/>
            </a:solidFill>
            <a:round/>
          </a:ln>
          <a:effectLst/>
        </p:spPr>
        <p:style>
          <a:lnRef idx="1">
            <a:schemeClr val="accent4"/>
          </a:lnRef>
          <a:fillRef idx="2">
            <a:schemeClr val="accent4"/>
          </a:fillRef>
          <a:effectRef idx="1">
            <a:schemeClr val="accent4"/>
          </a:effectRef>
          <a:fontRef idx="minor"/>
        </p:style>
        <p:txBody>
          <a:bodyPr wrap="square" lIns="90000" tIns="45000" rIns="90000" bIns="45000">
            <a:spAutoFit/>
          </a:bodyPr>
          <a:lstStyle/>
          <a:p>
            <a:r>
              <a:rPr lang="en-US" sz="1200" b="1" spc="-1" dirty="0">
                <a:solidFill>
                  <a:srgbClr val="C00000"/>
                </a:solidFill>
                <a:latin typeface="Arial" panose="020B0604020202020204"/>
              </a:rPr>
              <a:t>1X Direct gate /part</a:t>
            </a:r>
          </a:p>
          <a:p>
            <a:r>
              <a:rPr lang="en-US" sz="1200" b="1" spc="-1" dirty="0">
                <a:solidFill>
                  <a:srgbClr val="C00000"/>
                </a:solidFill>
                <a:latin typeface="Arial" panose="020B0604020202020204"/>
              </a:rPr>
              <a:t>Gate opening Ø1.2mm</a:t>
            </a:r>
          </a:p>
        </p:txBody>
      </p:sp>
      <p:sp>
        <p:nvSpPr>
          <p:cNvPr id="4" name="TextBox 30">
            <a:extLst>
              <a:ext uri="{FF2B5EF4-FFF2-40B4-BE49-F238E27FC236}">
                <a16:creationId xmlns:a16="http://schemas.microsoft.com/office/drawing/2014/main" id="{725B5289-DA02-BBF1-BC9E-EE4A9A47C72D}"/>
              </a:ext>
            </a:extLst>
          </p:cNvPr>
          <p:cNvSpPr/>
          <p:nvPr/>
        </p:nvSpPr>
        <p:spPr>
          <a:xfrm>
            <a:off x="272983" y="6074569"/>
            <a:ext cx="4496905" cy="276999"/>
          </a:xfrm>
          <a:prstGeom prst="rect">
            <a:avLst/>
          </a:prstGeom>
          <a:noFill/>
          <a:ln>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200" dirty="0">
                <a:solidFill>
                  <a:srgbClr val="C00000"/>
                </a:solidFill>
                <a:latin typeface="Bahnschrift" panose="020B0502040204020203" pitchFamily="34" charset="0"/>
              </a:rPr>
              <a:t>Gate mark (vestige) can form a visual imperfection on the part</a:t>
            </a:r>
          </a:p>
        </p:txBody>
      </p:sp>
      <p:pic>
        <p:nvPicPr>
          <p:cNvPr id="7" name="图片 6">
            <a:extLst>
              <a:ext uri="{FF2B5EF4-FFF2-40B4-BE49-F238E27FC236}">
                <a16:creationId xmlns:a16="http://schemas.microsoft.com/office/drawing/2014/main" id="{16F60208-DB7C-403C-B7B9-76867F461128}"/>
              </a:ext>
            </a:extLst>
          </p:cNvPr>
          <p:cNvPicPr>
            <a:picLocks noChangeAspect="1"/>
          </p:cNvPicPr>
          <p:nvPr/>
        </p:nvPicPr>
        <p:blipFill>
          <a:blip r:embed="rId3"/>
          <a:stretch>
            <a:fillRect/>
          </a:stretch>
        </p:blipFill>
        <p:spPr>
          <a:xfrm>
            <a:off x="2417979" y="1822785"/>
            <a:ext cx="4017184" cy="3152274"/>
          </a:xfrm>
          <a:prstGeom prst="rect">
            <a:avLst/>
          </a:prstGeom>
        </p:spPr>
      </p:pic>
      <p:pic>
        <p:nvPicPr>
          <p:cNvPr id="8" name="图片 8">
            <a:extLst>
              <a:ext uri="{FF2B5EF4-FFF2-40B4-BE49-F238E27FC236}">
                <a16:creationId xmlns:a16="http://schemas.microsoft.com/office/drawing/2014/main" id="{3CB94B98-5F83-3A47-6F4C-2E5C3D7874F0}"/>
              </a:ext>
            </a:extLst>
          </p:cNvPr>
          <p:cNvPicPr>
            <a:picLocks noChangeAspect="1"/>
          </p:cNvPicPr>
          <p:nvPr/>
        </p:nvPicPr>
        <p:blipFill>
          <a:blip r:embed="rId4"/>
          <a:stretch>
            <a:fillRect/>
          </a:stretch>
        </p:blipFill>
        <p:spPr>
          <a:xfrm>
            <a:off x="272983" y="1514760"/>
            <a:ext cx="2004859" cy="4254551"/>
          </a:xfrm>
          <a:prstGeom prst="rect">
            <a:avLst/>
          </a:prstGeom>
        </p:spPr>
      </p:pic>
      <p:pic>
        <p:nvPicPr>
          <p:cNvPr id="9" name="图片 15">
            <a:extLst>
              <a:ext uri="{FF2B5EF4-FFF2-40B4-BE49-F238E27FC236}">
                <a16:creationId xmlns:a16="http://schemas.microsoft.com/office/drawing/2014/main" id="{D2B15D26-6C83-DE85-914A-B0AFE8E56752}"/>
              </a:ext>
            </a:extLst>
          </p:cNvPr>
          <p:cNvPicPr>
            <a:picLocks noChangeAspect="1"/>
          </p:cNvPicPr>
          <p:nvPr/>
        </p:nvPicPr>
        <p:blipFill>
          <a:blip r:embed="rId5"/>
          <a:stretch>
            <a:fillRect/>
          </a:stretch>
        </p:blipFill>
        <p:spPr>
          <a:xfrm>
            <a:off x="7616283" y="1455822"/>
            <a:ext cx="3924715" cy="2620766"/>
          </a:xfrm>
          <a:prstGeom prst="rect">
            <a:avLst/>
          </a:prstGeom>
        </p:spPr>
      </p:pic>
      <p:cxnSp>
        <p:nvCxnSpPr>
          <p:cNvPr id="11" name="直接箭头连接符 17">
            <a:extLst>
              <a:ext uri="{FF2B5EF4-FFF2-40B4-BE49-F238E27FC236}">
                <a16:creationId xmlns:a16="http://schemas.microsoft.com/office/drawing/2014/main" id="{E4DCD346-692E-CA4C-A53B-34EBF6E7AF63}"/>
              </a:ext>
            </a:extLst>
          </p:cNvPr>
          <p:cNvCxnSpPr>
            <a:stCxn id="2" idx="0"/>
          </p:cNvCxnSpPr>
          <p:nvPr/>
        </p:nvCxnSpPr>
        <p:spPr>
          <a:xfrm flipV="1">
            <a:off x="9768826" y="3152274"/>
            <a:ext cx="464032" cy="1457472"/>
          </a:xfrm>
          <a:prstGeom prst="straightConnector1">
            <a:avLst/>
          </a:prstGeom>
          <a:noFill/>
          <a:ln w="38100">
            <a:solidFill>
              <a:srgbClr val="FF0000"/>
            </a:solidFill>
            <a:headEnd type="none" w="med" len="med"/>
            <a:tailEnd type="triangle" w="med" len="med"/>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cxnSp>
      <p:sp>
        <p:nvSpPr>
          <p:cNvPr id="14" name="Rectangle: Rounded Corners 13">
            <a:extLst>
              <a:ext uri="{FF2B5EF4-FFF2-40B4-BE49-F238E27FC236}">
                <a16:creationId xmlns:a16="http://schemas.microsoft.com/office/drawing/2014/main" id="{380BD0F5-C977-BCF1-CDDB-42995CDBC91E}"/>
              </a:ext>
            </a:extLst>
          </p:cNvPr>
          <p:cNvSpPr/>
          <p:nvPr/>
        </p:nvSpPr>
        <p:spPr>
          <a:xfrm>
            <a:off x="5780404" y="3110574"/>
            <a:ext cx="698601" cy="438411"/>
          </a:xfrm>
          <a:prstGeom prst="roundRect">
            <a:avLst>
              <a:gd name="adj" fmla="val 10157"/>
            </a:avLst>
          </a:prstGeom>
          <a:noFill/>
          <a:ln w="38100">
            <a:solidFill>
              <a:srgbClr val="FF000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sz="1200" dirty="0">
              <a:solidFill>
                <a:schemeClr val="tx1"/>
              </a:solidFill>
            </a:endParaRPr>
          </a:p>
        </p:txBody>
      </p:sp>
      <p:cxnSp>
        <p:nvCxnSpPr>
          <p:cNvPr id="15" name="Straight Arrow Connector 14">
            <a:extLst>
              <a:ext uri="{FF2B5EF4-FFF2-40B4-BE49-F238E27FC236}">
                <a16:creationId xmlns:a16="http://schemas.microsoft.com/office/drawing/2014/main" id="{23CBB61F-DBF4-CC92-77A7-86E5FCFD2CEF}"/>
              </a:ext>
            </a:extLst>
          </p:cNvPr>
          <p:cNvCxnSpPr>
            <a:endCxn id="9" idx="1"/>
          </p:cNvCxnSpPr>
          <p:nvPr/>
        </p:nvCxnSpPr>
        <p:spPr>
          <a:xfrm flipV="1">
            <a:off x="6483785" y="2766205"/>
            <a:ext cx="1132498" cy="557560"/>
          </a:xfrm>
          <a:prstGeom prst="straightConnector1">
            <a:avLst/>
          </a:prstGeom>
          <a:noFill/>
          <a:ln w="38100">
            <a:solidFill>
              <a:srgbClr val="FF0000"/>
            </a:solidFill>
            <a:headEnd type="none" w="med" len="med"/>
            <a:tailEnd type="triangle" w="med" len="med"/>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cxnSp>
      <p:sp>
        <p:nvSpPr>
          <p:cNvPr id="16" name="TextBox 15">
            <a:extLst>
              <a:ext uri="{FF2B5EF4-FFF2-40B4-BE49-F238E27FC236}">
                <a16:creationId xmlns:a16="http://schemas.microsoft.com/office/drawing/2014/main" id="{0E9F4DF6-595A-76E6-D4DD-869F20BF6347}"/>
              </a:ext>
            </a:extLst>
          </p:cNvPr>
          <p:cNvSpPr txBox="1"/>
          <p:nvPr/>
        </p:nvSpPr>
        <p:spPr>
          <a:xfrm>
            <a:off x="6664060" y="5580260"/>
            <a:ext cx="4843724" cy="646331"/>
          </a:xfrm>
          <a:prstGeom prst="rect">
            <a:avLst/>
          </a:prstGeom>
          <a:noFill/>
        </p:spPr>
        <p:txBody>
          <a:bodyPr wrap="square" rtlCol="0">
            <a:spAutoFit/>
          </a:bodyPr>
          <a:lstStyle/>
          <a:p>
            <a:pPr algn="ctr"/>
            <a:r>
              <a:rPr lang="en-US" dirty="0"/>
              <a:t>Replace URL below with URL to Mold Flow</a:t>
            </a:r>
          </a:p>
          <a:p>
            <a:pPr algn="ctr"/>
            <a:r>
              <a:rPr lang="en-US" dirty="0">
                <a:hlinkClick r:id="rId6"/>
              </a:rPr>
              <a:t>https://www.jademolds.com/</a:t>
            </a:r>
            <a:r>
              <a:rPr lang="en-US" dirty="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1668027" y="8255"/>
            <a:ext cx="10420140"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CA" sz="3200" b="1" i="1" u="none" strike="noStrike" kern="1200" cap="none" spc="0" normalizeH="0" baseline="0" noProof="0" dirty="0">
                <a:ln>
                  <a:noFill/>
                </a:ln>
                <a:solidFill>
                  <a:prstClr val="white"/>
                </a:solidFill>
                <a:effectLst/>
                <a:uLnTx/>
                <a:uFillTx/>
                <a:latin typeface="Calibri" panose="020F0502020204030204"/>
                <a:ea typeface="+mn-ea"/>
                <a:cs typeface="+mn-cs"/>
              </a:rPr>
              <a:t>Ejection System</a:t>
            </a:r>
          </a:p>
        </p:txBody>
      </p:sp>
      <p:sp>
        <p:nvSpPr>
          <p:cNvPr id="22" name="TextBox 21"/>
          <p:cNvSpPr txBox="1"/>
          <p:nvPr/>
        </p:nvSpPr>
        <p:spPr>
          <a:xfrm>
            <a:off x="1185172" y="5836005"/>
            <a:ext cx="8179929" cy="646331"/>
          </a:xfrm>
          <a:prstGeom prst="rect">
            <a:avLst/>
          </a:prstGeom>
          <a:solidFill>
            <a:schemeClr val="accent4">
              <a:lumMod val="40000"/>
              <a:lumOff val="60000"/>
            </a:schemeClr>
          </a:solidFill>
          <a:ln w="25400">
            <a:solidFill>
              <a:schemeClr val="accent1"/>
            </a:solidFill>
          </a:ln>
        </p:spPr>
        <p:txBody>
          <a:bodyPr wrap="square" rtlCol="0">
            <a:spAutoFit/>
          </a:bodyPr>
          <a:lstStyle/>
          <a:p>
            <a:pPr algn="ctr"/>
            <a:r>
              <a:rPr lang="en-US" dirty="0"/>
              <a:t>Jade Ejector system standards include</a:t>
            </a:r>
          </a:p>
          <a:p>
            <a:pPr algn="ctr"/>
            <a:r>
              <a:rPr lang="en-US" dirty="0"/>
              <a:t>Guided Ejection, Support Pillars, Spring Return, Tied In Knock Outs</a:t>
            </a:r>
          </a:p>
        </p:txBody>
      </p:sp>
      <p:sp>
        <p:nvSpPr>
          <p:cNvPr id="30" name="Date Placeholder 9"/>
          <p:cNvSpPr>
            <a:spLocks noGrp="1"/>
          </p:cNvSpPr>
          <p:nvPr>
            <p:ph type="dt" sz="half" idx="10"/>
          </p:nvPr>
        </p:nvSpPr>
        <p:spPr>
          <a:xfrm>
            <a:off x="838200" y="6547104"/>
            <a:ext cx="2743200" cy="301886"/>
          </a:xfrm>
        </p:spPr>
        <p:txBody>
          <a:bodyPr/>
          <a:lstStyle/>
          <a:p>
            <a:fld id="{A7160178-B816-4351-8D7D-A0E04993ABD7}" type="datetime1">
              <a:rPr lang="en-US" smtClean="0">
                <a:solidFill>
                  <a:schemeClr val="bg1"/>
                </a:solidFill>
              </a:rPr>
              <a:t>4/10/2024</a:t>
            </a:fld>
            <a:endParaRPr lang="en-CA" dirty="0">
              <a:solidFill>
                <a:schemeClr val="bg1"/>
              </a:solidFill>
            </a:endParaRPr>
          </a:p>
        </p:txBody>
      </p:sp>
      <p:sp>
        <p:nvSpPr>
          <p:cNvPr id="31" name="Footer Placeholder 10"/>
          <p:cNvSpPr>
            <a:spLocks noGrp="1"/>
          </p:cNvSpPr>
          <p:nvPr>
            <p:ph type="ftr" sz="quarter" idx="11"/>
          </p:nvPr>
        </p:nvSpPr>
        <p:spPr>
          <a:xfrm>
            <a:off x="4038600" y="6547104"/>
            <a:ext cx="4114800" cy="301886"/>
          </a:xfrm>
        </p:spPr>
        <p:txBody>
          <a:bodyPr/>
          <a:lstStyle/>
          <a:p>
            <a:r>
              <a:rPr lang="en-US" dirty="0">
                <a:solidFill>
                  <a:schemeClr val="bg1"/>
                </a:solidFill>
              </a:rPr>
              <a:t>JadeMolds.com | All Information Herein Is Confidential</a:t>
            </a:r>
            <a:endParaRPr lang="en-CA" dirty="0">
              <a:solidFill>
                <a:schemeClr val="bg1"/>
              </a:solidFill>
            </a:endParaRPr>
          </a:p>
        </p:txBody>
      </p:sp>
      <p:sp>
        <p:nvSpPr>
          <p:cNvPr id="32" name="Slide Number Placeholder 11"/>
          <p:cNvSpPr>
            <a:spLocks noGrp="1"/>
          </p:cNvSpPr>
          <p:nvPr>
            <p:ph type="sldNum" sz="quarter" idx="12"/>
          </p:nvPr>
        </p:nvSpPr>
        <p:spPr>
          <a:xfrm>
            <a:off x="8610600" y="6547104"/>
            <a:ext cx="2743200" cy="301886"/>
          </a:xfrm>
        </p:spPr>
        <p:txBody>
          <a:bodyPr/>
          <a:lstStyle/>
          <a:p>
            <a:fld id="{A204C930-25EB-4974-A793-F093871CB94F}" type="slidenum">
              <a:rPr lang="en-CA" smtClean="0">
                <a:solidFill>
                  <a:schemeClr val="bg1"/>
                </a:solidFill>
              </a:rPr>
              <a:t>15</a:t>
            </a:fld>
            <a:endParaRPr lang="en-CA">
              <a:solidFill>
                <a:schemeClr val="bg1"/>
              </a:solidFill>
            </a:endParaRPr>
          </a:p>
        </p:txBody>
      </p:sp>
      <p:sp>
        <p:nvSpPr>
          <p:cNvPr id="14" name="TextBox 3"/>
          <p:cNvSpPr txBox="1"/>
          <p:nvPr/>
        </p:nvSpPr>
        <p:spPr>
          <a:xfrm>
            <a:off x="15804651" y="2138832"/>
            <a:ext cx="1537599" cy="276999"/>
          </a:xfrm>
          <a:prstGeom prst="rect">
            <a:avLst/>
          </a:prstGeom>
          <a:noFill/>
          <a:ln>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en-US"/>
            </a:defPPr>
            <a:lvl1pPr indent="0">
              <a:buFont typeface="Wingdings" panose="05000000000000000000" pitchFamily="2" charset="2"/>
              <a:buNone/>
              <a:defRPr sz="1200">
                <a:solidFill>
                  <a:srgbClr val="C00000"/>
                </a:solidFill>
                <a:latin typeface="Bahnschrift" panose="020B0502040204020203" pitchFamily="34" charset="0"/>
              </a:defRPr>
            </a:lvl1pPr>
          </a:lstStyle>
          <a:p>
            <a:r>
              <a:rPr lang="en-US" dirty="0">
                <a:latin typeface="Arial" panose="020B0604020202020204" pitchFamily="34" charset="0"/>
                <a:cs typeface="Arial" panose="020B0604020202020204" pitchFamily="34" charset="0"/>
              </a:rPr>
              <a:t>Ejector pin ejection</a:t>
            </a:r>
            <a:endParaRPr lang="en-IN" dirty="0"/>
          </a:p>
        </p:txBody>
      </p:sp>
      <p:pic>
        <p:nvPicPr>
          <p:cNvPr id="2" name="图片 5">
            <a:extLst>
              <a:ext uri="{FF2B5EF4-FFF2-40B4-BE49-F238E27FC236}">
                <a16:creationId xmlns:a16="http://schemas.microsoft.com/office/drawing/2014/main" id="{1FC1C308-2A0B-F7EF-C6BC-1805779321DE}"/>
              </a:ext>
            </a:extLst>
          </p:cNvPr>
          <p:cNvPicPr>
            <a:picLocks noChangeAspect="1"/>
          </p:cNvPicPr>
          <p:nvPr/>
        </p:nvPicPr>
        <p:blipFill>
          <a:blip r:embed="rId3"/>
          <a:stretch>
            <a:fillRect/>
          </a:stretch>
        </p:blipFill>
        <p:spPr>
          <a:xfrm>
            <a:off x="228599" y="1110965"/>
            <a:ext cx="5107355" cy="2793282"/>
          </a:xfrm>
          <a:prstGeom prst="rect">
            <a:avLst/>
          </a:prstGeom>
        </p:spPr>
      </p:pic>
      <p:sp>
        <p:nvSpPr>
          <p:cNvPr id="7" name="TextBox 6">
            <a:extLst>
              <a:ext uri="{FF2B5EF4-FFF2-40B4-BE49-F238E27FC236}">
                <a16:creationId xmlns:a16="http://schemas.microsoft.com/office/drawing/2014/main" id="{AABAA546-DF47-7BEF-BEB4-EFF29BD17BA7}"/>
              </a:ext>
            </a:extLst>
          </p:cNvPr>
          <p:cNvSpPr txBox="1"/>
          <p:nvPr/>
        </p:nvSpPr>
        <p:spPr>
          <a:xfrm>
            <a:off x="5275137" y="5494239"/>
            <a:ext cx="1537600" cy="276999"/>
          </a:xfrm>
          <a:prstGeom prst="rect">
            <a:avLst/>
          </a:prstGeom>
          <a:noFill/>
          <a:ln>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en-US"/>
            </a:defPPr>
            <a:lvl1pPr>
              <a:defRPr sz="1200">
                <a:solidFill>
                  <a:srgbClr val="C00000"/>
                </a:solidFill>
                <a:latin typeface="Bahnschrift" panose="020B0502040204020203" pitchFamily="34" charset="0"/>
              </a:defRPr>
            </a:lvl1pPr>
          </a:lstStyle>
          <a:p>
            <a:r>
              <a:rPr lang="en-US" dirty="0"/>
              <a:t>Ejector Direction</a:t>
            </a:r>
            <a:endParaRPr lang="en-IN" dirty="0"/>
          </a:p>
        </p:txBody>
      </p:sp>
      <p:sp>
        <p:nvSpPr>
          <p:cNvPr id="8" name="Arrow: Down 7">
            <a:extLst>
              <a:ext uri="{FF2B5EF4-FFF2-40B4-BE49-F238E27FC236}">
                <a16:creationId xmlns:a16="http://schemas.microsoft.com/office/drawing/2014/main" id="{7627B799-C8E8-BEA6-5BE3-174BD8EEE474}"/>
              </a:ext>
            </a:extLst>
          </p:cNvPr>
          <p:cNvSpPr/>
          <p:nvPr/>
        </p:nvSpPr>
        <p:spPr>
          <a:xfrm rot="10800000">
            <a:off x="5889420" y="5120286"/>
            <a:ext cx="309033" cy="352008"/>
          </a:xfrm>
          <a:prstGeom prst="downArrow">
            <a:avLst/>
          </a:prstGeom>
          <a:solidFill>
            <a:srgbClr val="C00000"/>
          </a:solidFill>
          <a:ln>
            <a:solidFill>
              <a:schemeClr val="tx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endParaRPr lang="en-IN" sz="1200" dirty="0">
              <a:solidFill>
                <a:srgbClr val="C00000"/>
              </a:solidFill>
              <a:latin typeface="Bahnschrift" panose="020B0502040204020203" pitchFamily="34" charset="0"/>
            </a:endParaRPr>
          </a:p>
        </p:txBody>
      </p:sp>
      <p:sp>
        <p:nvSpPr>
          <p:cNvPr id="12" name="TextBox 11">
            <a:extLst>
              <a:ext uri="{FF2B5EF4-FFF2-40B4-BE49-F238E27FC236}">
                <a16:creationId xmlns:a16="http://schemas.microsoft.com/office/drawing/2014/main" id="{C21BEF2E-3C97-3DFF-5127-30C3F60CF76D}"/>
              </a:ext>
            </a:extLst>
          </p:cNvPr>
          <p:cNvSpPr txBox="1"/>
          <p:nvPr/>
        </p:nvSpPr>
        <p:spPr>
          <a:xfrm>
            <a:off x="4599418" y="717679"/>
            <a:ext cx="1073472" cy="276999"/>
          </a:xfrm>
          <a:prstGeom prst="rect">
            <a:avLst/>
          </a:prstGeom>
          <a:noFill/>
          <a:ln>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en-US"/>
            </a:defPPr>
            <a:lvl1pPr indent="0">
              <a:buFont typeface="Wingdings" panose="05000000000000000000" pitchFamily="2" charset="2"/>
              <a:buNone/>
              <a:defRPr sz="1200">
                <a:solidFill>
                  <a:srgbClr val="C00000"/>
                </a:solidFill>
                <a:latin typeface="Bahnschrift" panose="020B0502040204020203" pitchFamily="34" charset="0"/>
              </a:defRPr>
            </a:lvl1pPr>
          </a:lstStyle>
          <a:p>
            <a:r>
              <a:rPr lang="en-US" altLang="zh-CN" sz="1200" dirty="0">
                <a:latin typeface="+mj-lt"/>
                <a:ea typeface="Arial Unicode MS" panose="020B0604020202020204" pitchFamily="34" charset="-122"/>
                <a:cs typeface="Arial Unicode MS" panose="020B0604020202020204" pitchFamily="34" charset="-122"/>
              </a:rPr>
              <a:t>Stripper plate</a:t>
            </a:r>
            <a:endParaRPr lang="zh-CN" altLang="en-US" sz="1200" dirty="0">
              <a:latin typeface="+mj-lt"/>
              <a:ea typeface="Arial Unicode MS" panose="020B0604020202020204" pitchFamily="34" charset="-122"/>
              <a:cs typeface="Arial Unicode MS" panose="020B0604020202020204" pitchFamily="34" charset="-122"/>
            </a:endParaRPr>
          </a:p>
        </p:txBody>
      </p:sp>
      <p:cxnSp>
        <p:nvCxnSpPr>
          <p:cNvPr id="13" name="Straight Arrow Connector 12">
            <a:extLst>
              <a:ext uri="{FF2B5EF4-FFF2-40B4-BE49-F238E27FC236}">
                <a16:creationId xmlns:a16="http://schemas.microsoft.com/office/drawing/2014/main" id="{BE218519-83F1-28A4-6E79-48D4E0ACE9F6}"/>
              </a:ext>
            </a:extLst>
          </p:cNvPr>
          <p:cNvCxnSpPr/>
          <p:nvPr/>
        </p:nvCxnSpPr>
        <p:spPr>
          <a:xfrm flipH="1">
            <a:off x="4680284" y="1006573"/>
            <a:ext cx="490634" cy="413152"/>
          </a:xfrm>
          <a:prstGeom prst="straightConnector1">
            <a:avLst/>
          </a:prstGeom>
          <a:ln>
            <a:solidFill>
              <a:srgbClr val="C00000"/>
            </a:solidFill>
            <a:tailEnd type="triangle"/>
          </a:ln>
        </p:spPr>
        <p:style>
          <a:lnRef idx="2">
            <a:schemeClr val="accent2"/>
          </a:lnRef>
          <a:fillRef idx="0">
            <a:schemeClr val="accent2"/>
          </a:fillRef>
          <a:effectRef idx="1">
            <a:schemeClr val="accent2"/>
          </a:effectRef>
          <a:fontRef idx="minor">
            <a:schemeClr val="tx1"/>
          </a:fontRef>
        </p:style>
      </p:cxnSp>
      <p:pic>
        <p:nvPicPr>
          <p:cNvPr id="16" name="图片 8">
            <a:extLst>
              <a:ext uri="{FF2B5EF4-FFF2-40B4-BE49-F238E27FC236}">
                <a16:creationId xmlns:a16="http://schemas.microsoft.com/office/drawing/2014/main" id="{47694EBD-54B1-9973-231B-7E01F0C57B27}"/>
              </a:ext>
            </a:extLst>
          </p:cNvPr>
          <p:cNvPicPr>
            <a:picLocks noChangeAspect="1"/>
          </p:cNvPicPr>
          <p:nvPr/>
        </p:nvPicPr>
        <p:blipFill>
          <a:blip r:embed="rId4"/>
          <a:stretch>
            <a:fillRect/>
          </a:stretch>
        </p:blipFill>
        <p:spPr>
          <a:xfrm>
            <a:off x="240633" y="4205953"/>
            <a:ext cx="5131468" cy="869016"/>
          </a:xfrm>
          <a:prstGeom prst="rect">
            <a:avLst/>
          </a:prstGeom>
        </p:spPr>
      </p:pic>
      <p:pic>
        <p:nvPicPr>
          <p:cNvPr id="18" name="图片 13">
            <a:extLst>
              <a:ext uri="{FF2B5EF4-FFF2-40B4-BE49-F238E27FC236}">
                <a16:creationId xmlns:a16="http://schemas.microsoft.com/office/drawing/2014/main" id="{216C8E4D-FAA3-ACFD-2388-BB28E879CD57}"/>
              </a:ext>
            </a:extLst>
          </p:cNvPr>
          <p:cNvPicPr>
            <a:picLocks noChangeAspect="1"/>
          </p:cNvPicPr>
          <p:nvPr/>
        </p:nvPicPr>
        <p:blipFill>
          <a:blip r:embed="rId5"/>
          <a:stretch>
            <a:fillRect/>
          </a:stretch>
        </p:blipFill>
        <p:spPr>
          <a:xfrm>
            <a:off x="7010723" y="788067"/>
            <a:ext cx="2023432" cy="3627521"/>
          </a:xfrm>
          <a:prstGeom prst="rect">
            <a:avLst/>
          </a:prstGeom>
        </p:spPr>
      </p:pic>
      <p:sp>
        <p:nvSpPr>
          <p:cNvPr id="19" name="TextBox 7">
            <a:extLst>
              <a:ext uri="{FF2B5EF4-FFF2-40B4-BE49-F238E27FC236}">
                <a16:creationId xmlns:a16="http://schemas.microsoft.com/office/drawing/2014/main" id="{D5721EFF-354D-76D1-6181-D1FB4F79B305}"/>
              </a:ext>
            </a:extLst>
          </p:cNvPr>
          <p:cNvSpPr txBox="1"/>
          <p:nvPr/>
        </p:nvSpPr>
        <p:spPr>
          <a:xfrm>
            <a:off x="7331680" y="4253023"/>
            <a:ext cx="1537599" cy="276999"/>
          </a:xfrm>
          <a:prstGeom prst="rect">
            <a:avLst/>
          </a:prstGeom>
          <a:noFill/>
          <a:ln>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en-US"/>
            </a:defPPr>
            <a:lvl1pPr indent="0">
              <a:buFont typeface="Wingdings" panose="05000000000000000000" pitchFamily="2" charset="2"/>
              <a:buNone/>
              <a:defRPr sz="1200">
                <a:solidFill>
                  <a:srgbClr val="C00000"/>
                </a:solidFill>
                <a:latin typeface="Bahnschrift" panose="020B05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defRPr/>
            </a:pPr>
            <a:r>
              <a:rPr kumimoji="0" lang="en-US" sz="12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Floating Core Pins</a:t>
            </a:r>
            <a:endParaRPr kumimoji="0" lang="en-IN" sz="1200" b="0" i="0" u="none" strike="noStrike" kern="1200" cap="none" spc="0" normalizeH="0" baseline="0" noProof="0" dirty="0">
              <a:ln>
                <a:noFill/>
              </a:ln>
              <a:solidFill>
                <a:srgbClr val="C00000"/>
              </a:solidFill>
              <a:effectLst/>
              <a:uLnTx/>
              <a:uFillTx/>
              <a:latin typeface="Bahnschrift" panose="020B0502040204020203" pitchFamily="34" charset="0"/>
              <a:ea typeface="+mn-ea"/>
              <a:cs typeface="+mn-cs"/>
            </a:endParaRPr>
          </a:p>
        </p:txBody>
      </p:sp>
      <p:sp>
        <p:nvSpPr>
          <p:cNvPr id="20" name="TextBox 8">
            <a:extLst>
              <a:ext uri="{FF2B5EF4-FFF2-40B4-BE49-F238E27FC236}">
                <a16:creationId xmlns:a16="http://schemas.microsoft.com/office/drawing/2014/main" id="{FE5DA3EA-693C-EA92-E25D-595951D85E0D}"/>
              </a:ext>
            </a:extLst>
          </p:cNvPr>
          <p:cNvSpPr txBox="1"/>
          <p:nvPr/>
        </p:nvSpPr>
        <p:spPr>
          <a:xfrm>
            <a:off x="6307463" y="4609345"/>
            <a:ext cx="3526298" cy="830997"/>
          </a:xfrm>
          <a:prstGeom prst="rect">
            <a:avLst/>
          </a:prstGeom>
          <a:noFill/>
          <a:ln>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en-US"/>
            </a:defPPr>
            <a:lvl1pPr indent="0">
              <a:buFont typeface="Wingdings" panose="05000000000000000000" pitchFamily="2" charset="2"/>
              <a:buNone/>
              <a:defRPr sz="1200">
                <a:solidFill>
                  <a:srgbClr val="C00000"/>
                </a:solidFill>
                <a:latin typeface="Bahnschrift" panose="020B05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defRPr/>
            </a:pPr>
            <a:r>
              <a:rPr kumimoji="0" lang="en-US" sz="12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Core pins will be spring loaded. T</a:t>
            </a:r>
            <a:r>
              <a:rPr lang="en-US" dirty="0">
                <a:latin typeface="Arial" panose="020B0604020202020204" pitchFamily="34" charset="0"/>
                <a:cs typeface="Arial" panose="020B0604020202020204" pitchFamily="34" charset="0"/>
              </a:rPr>
              <a:t>hey will move along with stripper plate and stop after 8mm of ejection and stripper will continue forward and eject the part.</a:t>
            </a:r>
            <a:endParaRPr kumimoji="0" lang="en-IN" sz="1200" b="0" i="0" u="none" strike="noStrike" kern="1200" cap="none" spc="0" normalizeH="0" baseline="0" noProof="0" dirty="0">
              <a:ln>
                <a:noFill/>
              </a:ln>
              <a:solidFill>
                <a:srgbClr val="C00000"/>
              </a:solidFill>
              <a:effectLst/>
              <a:uLnTx/>
              <a:uFillTx/>
              <a:latin typeface="Bahnschrift" panose="020B0502040204020203" pitchFamily="34" charset="0"/>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1668027" y="0"/>
            <a:ext cx="10420140"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3200" b="1" i="1" u="none" strike="noStrike" kern="1200" cap="none" spc="0" normalizeH="0" baseline="0" noProof="0" dirty="0">
                <a:ln>
                  <a:noFill/>
                </a:ln>
                <a:solidFill>
                  <a:prstClr val="white"/>
                </a:solidFill>
                <a:effectLst/>
                <a:uLnTx/>
                <a:uFillTx/>
                <a:latin typeface="Calibri" panose="020F0502020204030204"/>
                <a:ea typeface="+mn-ea"/>
                <a:cs typeface="+mn-cs"/>
              </a:rPr>
              <a:t>Sink Marks/Wall Thickness Analysis – Standard Venting</a:t>
            </a:r>
          </a:p>
        </p:txBody>
      </p:sp>
      <p:sp>
        <p:nvSpPr>
          <p:cNvPr id="13" name="TextBox 12"/>
          <p:cNvSpPr txBox="1"/>
          <p:nvPr/>
        </p:nvSpPr>
        <p:spPr>
          <a:xfrm>
            <a:off x="6725970" y="751193"/>
            <a:ext cx="4762984" cy="276999"/>
          </a:xfrm>
          <a:prstGeom prst="rect">
            <a:avLst/>
          </a:prstGeom>
          <a:noFill/>
          <a:ln>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en-US"/>
            </a:defPPr>
            <a:lvl1pPr>
              <a:defRPr sz="1200">
                <a:solidFill>
                  <a:srgbClr val="C00000"/>
                </a:solidFill>
                <a:latin typeface="Bahnschrift" panose="020B0502040204020203"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n-US" b="1" dirty="0">
                <a:solidFill>
                  <a:schemeClr val="tx1"/>
                </a:solidFill>
                <a:latin typeface="Arial Black" panose="020B0A04020102020204" pitchFamily="34" charset="0"/>
              </a:rPr>
              <a:t>WALL THICKNESS ANALYSIS</a:t>
            </a:r>
          </a:p>
        </p:txBody>
      </p:sp>
      <p:sp>
        <p:nvSpPr>
          <p:cNvPr id="26" name="TextBox 25"/>
          <p:cNvSpPr txBox="1"/>
          <p:nvPr/>
        </p:nvSpPr>
        <p:spPr>
          <a:xfrm>
            <a:off x="460860" y="5777010"/>
            <a:ext cx="4795277" cy="646331"/>
          </a:xfrm>
          <a:prstGeom prst="rect">
            <a:avLst/>
          </a:prstGeom>
          <a:noFill/>
          <a:ln>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en-US"/>
            </a:defPPr>
            <a:lvl1pPr>
              <a:defRPr sz="1200">
                <a:solidFill>
                  <a:srgbClr val="C00000"/>
                </a:solidFill>
                <a:latin typeface="Bahnschrift" panose="020B0502040204020203"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In the above part, due to the melt fill, the air traps are coming in the weld line areas and end of fill areas. To avoid short fill in the EOF areas we used perimeter venting  </a:t>
            </a:r>
            <a:endParaRPr lang="en-IN" dirty="0"/>
          </a:p>
        </p:txBody>
      </p:sp>
      <p:sp>
        <p:nvSpPr>
          <p:cNvPr id="27" name="TextBox 26"/>
          <p:cNvSpPr txBox="1"/>
          <p:nvPr/>
        </p:nvSpPr>
        <p:spPr>
          <a:xfrm>
            <a:off x="402408" y="724234"/>
            <a:ext cx="5084235" cy="276999"/>
          </a:xfrm>
          <a:prstGeom prst="rect">
            <a:avLst/>
          </a:prstGeom>
          <a:noFill/>
          <a:ln>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en-US"/>
            </a:defPPr>
            <a:lvl1pPr>
              <a:defRPr sz="1200">
                <a:solidFill>
                  <a:srgbClr val="C00000"/>
                </a:solidFill>
                <a:latin typeface="Bahnschrift" panose="020B0502040204020203"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n-US" b="1" dirty="0">
                <a:solidFill>
                  <a:schemeClr val="tx1"/>
                </a:solidFill>
                <a:latin typeface="Arial Black" panose="020B0A04020102020204" pitchFamily="34" charset="0"/>
              </a:rPr>
              <a:t>VENTING SYSTEM</a:t>
            </a:r>
          </a:p>
        </p:txBody>
      </p:sp>
      <p:sp>
        <p:nvSpPr>
          <p:cNvPr id="33" name="TextBox 32"/>
          <p:cNvSpPr txBox="1"/>
          <p:nvPr/>
        </p:nvSpPr>
        <p:spPr>
          <a:xfrm>
            <a:off x="6728924" y="1028482"/>
            <a:ext cx="4760030" cy="654644"/>
          </a:xfrm>
          <a:prstGeom prst="rect">
            <a:avLst/>
          </a:prstGeom>
          <a:noFill/>
          <a:ln>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en-US"/>
            </a:defPPr>
            <a:lvl1pPr>
              <a:defRPr sz="1200">
                <a:solidFill>
                  <a:srgbClr val="C00000"/>
                </a:solidFill>
                <a:latin typeface="Bahnschrift" panose="020B0502040204020203"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Wall thickness variation should be within tolerance limit, so it will allow smooth filling of the mold, otherwise, a sink mark may be observed.</a:t>
            </a:r>
          </a:p>
        </p:txBody>
      </p:sp>
      <p:sp>
        <p:nvSpPr>
          <p:cNvPr id="34" name="TextBox 33"/>
          <p:cNvSpPr txBox="1"/>
          <p:nvPr/>
        </p:nvSpPr>
        <p:spPr>
          <a:xfrm>
            <a:off x="404106" y="1004567"/>
            <a:ext cx="5082536" cy="276999"/>
          </a:xfrm>
          <a:prstGeom prst="rect">
            <a:avLst/>
          </a:prstGeom>
          <a:noFill/>
          <a:ln>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en-US"/>
            </a:defPPr>
            <a:lvl1pPr>
              <a:defRPr sz="1200">
                <a:solidFill>
                  <a:srgbClr val="C00000"/>
                </a:solidFill>
                <a:latin typeface="Bahnschrift" panose="020B0502040204020203"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Venting system in the mold is required to avoid air traps in mold cavity.</a:t>
            </a:r>
          </a:p>
        </p:txBody>
      </p:sp>
      <p:sp>
        <p:nvSpPr>
          <p:cNvPr id="37" name="Date Placeholder 9"/>
          <p:cNvSpPr>
            <a:spLocks noGrp="1"/>
          </p:cNvSpPr>
          <p:nvPr>
            <p:ph type="dt" sz="half" idx="10"/>
          </p:nvPr>
        </p:nvSpPr>
        <p:spPr>
          <a:xfrm>
            <a:off x="838200" y="6547104"/>
            <a:ext cx="2743200" cy="301886"/>
          </a:xfrm>
        </p:spPr>
        <p:txBody>
          <a:bodyPr/>
          <a:lstStyle/>
          <a:p>
            <a:fld id="{A7160178-B816-4351-8D7D-A0E04993ABD7}" type="datetime1">
              <a:rPr lang="en-US" smtClean="0">
                <a:solidFill>
                  <a:schemeClr val="bg1"/>
                </a:solidFill>
              </a:rPr>
              <a:t>4/10/2024</a:t>
            </a:fld>
            <a:endParaRPr lang="en-CA" dirty="0">
              <a:solidFill>
                <a:schemeClr val="bg1"/>
              </a:solidFill>
            </a:endParaRPr>
          </a:p>
        </p:txBody>
      </p:sp>
      <p:sp>
        <p:nvSpPr>
          <p:cNvPr id="38" name="Footer Placeholder 10"/>
          <p:cNvSpPr>
            <a:spLocks noGrp="1"/>
          </p:cNvSpPr>
          <p:nvPr>
            <p:ph type="ftr" sz="quarter" idx="11"/>
          </p:nvPr>
        </p:nvSpPr>
        <p:spPr>
          <a:xfrm>
            <a:off x="4038600" y="6547104"/>
            <a:ext cx="4114800" cy="301886"/>
          </a:xfrm>
        </p:spPr>
        <p:txBody>
          <a:bodyPr/>
          <a:lstStyle/>
          <a:p>
            <a:r>
              <a:rPr lang="en-US" dirty="0">
                <a:solidFill>
                  <a:schemeClr val="bg1"/>
                </a:solidFill>
              </a:rPr>
              <a:t>JadeMolds.com | All Information Herein Is Confidential</a:t>
            </a:r>
            <a:endParaRPr lang="en-CA" dirty="0">
              <a:solidFill>
                <a:schemeClr val="bg1"/>
              </a:solidFill>
            </a:endParaRPr>
          </a:p>
        </p:txBody>
      </p:sp>
      <p:sp>
        <p:nvSpPr>
          <p:cNvPr id="39" name="Slide Number Placeholder 11"/>
          <p:cNvSpPr>
            <a:spLocks noGrp="1"/>
          </p:cNvSpPr>
          <p:nvPr>
            <p:ph type="sldNum" sz="quarter" idx="12"/>
          </p:nvPr>
        </p:nvSpPr>
        <p:spPr>
          <a:xfrm>
            <a:off x="8610600" y="6547104"/>
            <a:ext cx="2743200" cy="301886"/>
          </a:xfrm>
        </p:spPr>
        <p:txBody>
          <a:bodyPr/>
          <a:lstStyle/>
          <a:p>
            <a:fld id="{A204C930-25EB-4974-A793-F093871CB94F}" type="slidenum">
              <a:rPr lang="en-CA" smtClean="0">
                <a:solidFill>
                  <a:schemeClr val="bg1"/>
                </a:solidFill>
              </a:rPr>
              <a:t>16</a:t>
            </a:fld>
            <a:endParaRPr lang="en-CA">
              <a:solidFill>
                <a:schemeClr val="bg1"/>
              </a:solidFill>
            </a:endParaRPr>
          </a:p>
        </p:txBody>
      </p:sp>
      <p:pic>
        <p:nvPicPr>
          <p:cNvPr id="4" name="图片 6">
            <a:extLst>
              <a:ext uri="{FF2B5EF4-FFF2-40B4-BE49-F238E27FC236}">
                <a16:creationId xmlns:a16="http://schemas.microsoft.com/office/drawing/2014/main" id="{AB12AFC2-7EFA-9795-4BDE-484C60E62E94}"/>
              </a:ext>
            </a:extLst>
          </p:cNvPr>
          <p:cNvPicPr>
            <a:picLocks noChangeAspect="1"/>
          </p:cNvPicPr>
          <p:nvPr/>
        </p:nvPicPr>
        <p:blipFill>
          <a:blip r:embed="rId3"/>
          <a:stretch>
            <a:fillRect/>
          </a:stretch>
        </p:blipFill>
        <p:spPr>
          <a:xfrm>
            <a:off x="634798" y="1588169"/>
            <a:ext cx="4210323" cy="2808198"/>
          </a:xfrm>
          <a:prstGeom prst="rect">
            <a:avLst/>
          </a:prstGeom>
        </p:spPr>
      </p:pic>
      <p:sp>
        <p:nvSpPr>
          <p:cNvPr id="5" name="TextBox 4">
            <a:extLst>
              <a:ext uri="{FF2B5EF4-FFF2-40B4-BE49-F238E27FC236}">
                <a16:creationId xmlns:a16="http://schemas.microsoft.com/office/drawing/2014/main" id="{0429D1E6-2F78-0984-3912-013B01C07A29}"/>
              </a:ext>
            </a:extLst>
          </p:cNvPr>
          <p:cNvSpPr txBox="1"/>
          <p:nvPr/>
        </p:nvSpPr>
        <p:spPr>
          <a:xfrm>
            <a:off x="991075" y="4723294"/>
            <a:ext cx="744872" cy="283899"/>
          </a:xfrm>
          <a:prstGeom prst="rect">
            <a:avLst/>
          </a:prstGeom>
          <a:noFill/>
          <a:ln>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en-US"/>
            </a:defPPr>
            <a:lvl1pPr>
              <a:defRPr sz="1200">
                <a:solidFill>
                  <a:srgbClr val="C00000"/>
                </a:solidFill>
                <a:latin typeface="Bahnschrift" panose="020B0502040204020203" pitchFamily="34" charset="0"/>
              </a:defRPr>
            </a:lvl1pPr>
          </a:lstStyle>
          <a:p>
            <a:r>
              <a:rPr lang="en-US" dirty="0"/>
              <a:t>Venting</a:t>
            </a:r>
            <a:endParaRPr lang="en-IN" dirty="0"/>
          </a:p>
        </p:txBody>
      </p:sp>
      <p:cxnSp>
        <p:nvCxnSpPr>
          <p:cNvPr id="7" name="Straight Arrow Connector 6">
            <a:extLst>
              <a:ext uri="{FF2B5EF4-FFF2-40B4-BE49-F238E27FC236}">
                <a16:creationId xmlns:a16="http://schemas.microsoft.com/office/drawing/2014/main" id="{0630A6E4-36C9-64A3-F6D5-A9DAA6EC7A1C}"/>
              </a:ext>
            </a:extLst>
          </p:cNvPr>
          <p:cNvCxnSpPr>
            <a:stCxn id="5" idx="0"/>
          </p:cNvCxnSpPr>
          <p:nvPr/>
        </p:nvCxnSpPr>
        <p:spPr>
          <a:xfrm flipV="1">
            <a:off x="1363511" y="4102768"/>
            <a:ext cx="248720" cy="620526"/>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pic>
        <p:nvPicPr>
          <p:cNvPr id="8" name="图片 8">
            <a:extLst>
              <a:ext uri="{FF2B5EF4-FFF2-40B4-BE49-F238E27FC236}">
                <a16:creationId xmlns:a16="http://schemas.microsoft.com/office/drawing/2014/main" id="{7170A286-B661-EA1C-2033-D96AFDACFA60}"/>
              </a:ext>
            </a:extLst>
          </p:cNvPr>
          <p:cNvPicPr>
            <a:picLocks noChangeAspect="1"/>
          </p:cNvPicPr>
          <p:nvPr/>
        </p:nvPicPr>
        <p:blipFill>
          <a:blip r:embed="rId4"/>
          <a:stretch>
            <a:fillRect/>
          </a:stretch>
        </p:blipFill>
        <p:spPr>
          <a:xfrm>
            <a:off x="11558718" y="1594183"/>
            <a:ext cx="633282" cy="4487779"/>
          </a:xfrm>
          <a:prstGeom prst="rect">
            <a:avLst/>
          </a:prstGeom>
        </p:spPr>
      </p:pic>
      <p:pic>
        <p:nvPicPr>
          <p:cNvPr id="9" name="图片 11">
            <a:extLst>
              <a:ext uri="{FF2B5EF4-FFF2-40B4-BE49-F238E27FC236}">
                <a16:creationId xmlns:a16="http://schemas.microsoft.com/office/drawing/2014/main" id="{D16F575E-A1DE-5BB2-0BC5-1C3C27E561E7}"/>
              </a:ext>
            </a:extLst>
          </p:cNvPr>
          <p:cNvPicPr>
            <a:picLocks noChangeAspect="1"/>
          </p:cNvPicPr>
          <p:nvPr/>
        </p:nvPicPr>
        <p:blipFill>
          <a:blip r:embed="rId5"/>
          <a:stretch>
            <a:fillRect/>
          </a:stretch>
        </p:blipFill>
        <p:spPr>
          <a:xfrm>
            <a:off x="6059588" y="1761879"/>
            <a:ext cx="2512912" cy="2134497"/>
          </a:xfrm>
          <a:prstGeom prst="rect">
            <a:avLst/>
          </a:prstGeom>
        </p:spPr>
      </p:pic>
      <p:pic>
        <p:nvPicPr>
          <p:cNvPr id="12" name="图片 16">
            <a:extLst>
              <a:ext uri="{FF2B5EF4-FFF2-40B4-BE49-F238E27FC236}">
                <a16:creationId xmlns:a16="http://schemas.microsoft.com/office/drawing/2014/main" id="{8BD864B1-68C6-3492-9F5D-3D59759D862F}"/>
              </a:ext>
            </a:extLst>
          </p:cNvPr>
          <p:cNvPicPr>
            <a:picLocks noChangeAspect="1"/>
          </p:cNvPicPr>
          <p:nvPr/>
        </p:nvPicPr>
        <p:blipFill>
          <a:blip r:embed="rId6"/>
          <a:stretch>
            <a:fillRect/>
          </a:stretch>
        </p:blipFill>
        <p:spPr>
          <a:xfrm>
            <a:off x="8524118" y="3542015"/>
            <a:ext cx="2582098" cy="2353459"/>
          </a:xfrm>
          <a:prstGeom prst="rect">
            <a:avLst/>
          </a:prstGeom>
        </p:spPr>
      </p:pic>
      <p:sp>
        <p:nvSpPr>
          <p:cNvPr id="14" name="TextBox 34">
            <a:extLst>
              <a:ext uri="{FF2B5EF4-FFF2-40B4-BE49-F238E27FC236}">
                <a16:creationId xmlns:a16="http://schemas.microsoft.com/office/drawing/2014/main" id="{99EB724E-2D87-4D89-036C-E91294736544}"/>
              </a:ext>
            </a:extLst>
          </p:cNvPr>
          <p:cNvSpPr txBox="1"/>
          <p:nvPr/>
        </p:nvSpPr>
        <p:spPr>
          <a:xfrm>
            <a:off x="9214465" y="2265677"/>
            <a:ext cx="1574295" cy="646331"/>
          </a:xfrm>
          <a:prstGeom prst="rect">
            <a:avLst/>
          </a:prstGeom>
          <a:noFill/>
          <a:ln>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en-US"/>
            </a:defPPr>
            <a:lvl1pPr>
              <a:defRPr sz="1200">
                <a:solidFill>
                  <a:srgbClr val="C00000"/>
                </a:solidFill>
                <a:latin typeface="Bahnschrift" panose="020B0502040204020203"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Minimum :</a:t>
            </a:r>
            <a:r>
              <a:rPr lang="zh-CN" altLang="en-US" dirty="0"/>
              <a:t>  </a:t>
            </a:r>
            <a:r>
              <a:rPr lang="en-US" altLang="zh-CN" dirty="0"/>
              <a:t>0.67mm</a:t>
            </a:r>
            <a:endParaRPr lang="en-US" dirty="0"/>
          </a:p>
          <a:p>
            <a:r>
              <a:rPr lang="en-US" dirty="0"/>
              <a:t>Maximum : 1.62mm</a:t>
            </a:r>
          </a:p>
          <a:p>
            <a:r>
              <a:rPr lang="en-US" dirty="0"/>
              <a:t>Average : 1.01mm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1668027" y="0"/>
            <a:ext cx="10420140"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3200" b="1" i="1" u="none" strike="noStrike" kern="1200" cap="none" spc="0" normalizeH="0" baseline="0" noProof="0" dirty="0">
                <a:ln>
                  <a:noFill/>
                </a:ln>
                <a:solidFill>
                  <a:prstClr val="white"/>
                </a:solidFill>
                <a:effectLst/>
                <a:uLnTx/>
                <a:uFillTx/>
                <a:latin typeface="Calibri" panose="020F0502020204030204"/>
                <a:ea typeface="+mn-ea"/>
                <a:cs typeface="+mn-cs"/>
              </a:rPr>
              <a:t>Sink Marks/Wall Thickness Analysis – Venting Plus</a:t>
            </a:r>
          </a:p>
        </p:txBody>
      </p:sp>
      <p:sp>
        <p:nvSpPr>
          <p:cNvPr id="37" name="Date Placeholder 9"/>
          <p:cNvSpPr>
            <a:spLocks noGrp="1"/>
          </p:cNvSpPr>
          <p:nvPr>
            <p:ph type="dt" sz="half" idx="10"/>
          </p:nvPr>
        </p:nvSpPr>
        <p:spPr>
          <a:xfrm>
            <a:off x="838200" y="6547104"/>
            <a:ext cx="2743200" cy="301886"/>
          </a:xfrm>
        </p:spPr>
        <p:txBody>
          <a:bodyPr/>
          <a:lstStyle/>
          <a:p>
            <a:fld id="{A7160178-B816-4351-8D7D-A0E04993ABD7}" type="datetime1">
              <a:rPr lang="en-US" smtClean="0">
                <a:solidFill>
                  <a:schemeClr val="bg1"/>
                </a:solidFill>
              </a:rPr>
              <a:t>4/10/2024</a:t>
            </a:fld>
            <a:endParaRPr lang="en-CA" dirty="0">
              <a:solidFill>
                <a:schemeClr val="bg1"/>
              </a:solidFill>
            </a:endParaRPr>
          </a:p>
        </p:txBody>
      </p:sp>
      <p:sp>
        <p:nvSpPr>
          <p:cNvPr id="38" name="Footer Placeholder 10"/>
          <p:cNvSpPr>
            <a:spLocks noGrp="1"/>
          </p:cNvSpPr>
          <p:nvPr>
            <p:ph type="ftr" sz="quarter" idx="11"/>
          </p:nvPr>
        </p:nvSpPr>
        <p:spPr>
          <a:xfrm>
            <a:off x="4038600" y="6547104"/>
            <a:ext cx="4114800" cy="301886"/>
          </a:xfrm>
        </p:spPr>
        <p:txBody>
          <a:bodyPr/>
          <a:lstStyle/>
          <a:p>
            <a:r>
              <a:rPr lang="en-US" dirty="0">
                <a:solidFill>
                  <a:schemeClr val="bg1"/>
                </a:solidFill>
              </a:rPr>
              <a:t>JadeMolds.com | All Information Herein Is Confidential</a:t>
            </a:r>
            <a:endParaRPr lang="en-CA" dirty="0">
              <a:solidFill>
                <a:schemeClr val="bg1"/>
              </a:solidFill>
            </a:endParaRPr>
          </a:p>
        </p:txBody>
      </p:sp>
      <p:sp>
        <p:nvSpPr>
          <p:cNvPr id="39" name="Slide Number Placeholder 11"/>
          <p:cNvSpPr>
            <a:spLocks noGrp="1"/>
          </p:cNvSpPr>
          <p:nvPr>
            <p:ph type="sldNum" sz="quarter" idx="12"/>
          </p:nvPr>
        </p:nvSpPr>
        <p:spPr>
          <a:xfrm>
            <a:off x="8610600" y="6547104"/>
            <a:ext cx="2743200" cy="301886"/>
          </a:xfrm>
        </p:spPr>
        <p:txBody>
          <a:bodyPr/>
          <a:lstStyle/>
          <a:p>
            <a:fld id="{A204C930-25EB-4974-A793-F093871CB94F}" type="slidenum">
              <a:rPr lang="en-CA" smtClean="0">
                <a:solidFill>
                  <a:schemeClr val="bg1"/>
                </a:solidFill>
              </a:rPr>
              <a:t>17</a:t>
            </a:fld>
            <a:endParaRPr lang="en-CA">
              <a:solidFill>
                <a:schemeClr val="bg1"/>
              </a:solidFill>
            </a:endParaRPr>
          </a:p>
        </p:txBody>
      </p:sp>
      <p:sp>
        <p:nvSpPr>
          <p:cNvPr id="2" name="TextBox 1">
            <a:extLst>
              <a:ext uri="{FF2B5EF4-FFF2-40B4-BE49-F238E27FC236}">
                <a16:creationId xmlns:a16="http://schemas.microsoft.com/office/drawing/2014/main" id="{FF4680A7-DC56-8550-43CC-22AFABDDE5C7}"/>
              </a:ext>
            </a:extLst>
          </p:cNvPr>
          <p:cNvSpPr txBox="1"/>
          <p:nvPr/>
        </p:nvSpPr>
        <p:spPr>
          <a:xfrm>
            <a:off x="3372192" y="2828835"/>
            <a:ext cx="4781208" cy="1200329"/>
          </a:xfrm>
          <a:prstGeom prst="rect">
            <a:avLst/>
          </a:prstGeom>
          <a:solidFill>
            <a:schemeClr val="accent4">
              <a:lumMod val="40000"/>
              <a:lumOff val="60000"/>
            </a:schemeClr>
          </a:solidFill>
          <a:ln w="25400">
            <a:solidFill>
              <a:schemeClr val="accent1"/>
            </a:solidFill>
          </a:ln>
        </p:spPr>
        <p:txBody>
          <a:bodyPr wrap="square" rtlCol="0">
            <a:spAutoFit/>
          </a:bodyPr>
          <a:lstStyle/>
          <a:p>
            <a:pPr marL="342900" indent="-342900" algn="ctr">
              <a:buAutoNum type="arabicPeriod"/>
            </a:pPr>
            <a:r>
              <a:rPr lang="en-US" dirty="0"/>
              <a:t>Are all sub inserts and pins vented?</a:t>
            </a:r>
          </a:p>
          <a:p>
            <a:pPr marL="342900" indent="-342900" algn="ctr">
              <a:buAutoNum type="arabicPeriod"/>
            </a:pPr>
            <a:r>
              <a:rPr lang="en-US" dirty="0"/>
              <a:t>Are all vents to atmosphere?</a:t>
            </a:r>
          </a:p>
          <a:p>
            <a:pPr algn="ctr"/>
            <a:endParaRPr lang="en-US" dirty="0"/>
          </a:p>
          <a:p>
            <a:pPr algn="ctr"/>
            <a:r>
              <a:rPr lang="en-US" dirty="0"/>
              <a:t>Answer and illustrate on this side.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F766DE5-2301-4C84-ADD0-9D5307E3BB09}"/>
              </a:ext>
            </a:extLst>
          </p:cNvPr>
          <p:cNvSpPr txBox="1"/>
          <p:nvPr/>
        </p:nvSpPr>
        <p:spPr>
          <a:xfrm>
            <a:off x="1668027" y="0"/>
            <a:ext cx="10420140"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prstClr val="white"/>
                </a:solidFill>
                <a:effectLst/>
                <a:uLnTx/>
                <a:uFillTx/>
                <a:latin typeface="Calibri" panose="020F0502020204030204"/>
                <a:ea typeface="+mn-ea"/>
                <a:cs typeface="+mn-cs"/>
              </a:rPr>
              <a:t>Sink Marks/Wall Thickness Analysis – Moldex3D Venting</a:t>
            </a:r>
          </a:p>
        </p:txBody>
      </p:sp>
      <p:sp>
        <p:nvSpPr>
          <p:cNvPr id="36" name="TextBox 35">
            <a:extLst>
              <a:ext uri="{FF2B5EF4-FFF2-40B4-BE49-F238E27FC236}">
                <a16:creationId xmlns:a16="http://schemas.microsoft.com/office/drawing/2014/main" id="{435FB1C4-77A4-453F-919E-BEFD93B9C0E7}"/>
              </a:ext>
            </a:extLst>
          </p:cNvPr>
          <p:cNvSpPr txBox="1"/>
          <p:nvPr/>
        </p:nvSpPr>
        <p:spPr>
          <a:xfrm>
            <a:off x="3372192" y="2828835"/>
            <a:ext cx="4781208" cy="1200329"/>
          </a:xfrm>
          <a:prstGeom prst="rect">
            <a:avLst/>
          </a:prstGeom>
          <a:solidFill>
            <a:schemeClr val="accent4">
              <a:lumMod val="40000"/>
              <a:lumOff val="60000"/>
            </a:schemeClr>
          </a:solidFill>
          <a:ln w="25400">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Illustrate specific call out issues that Moldex3D has identified.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If needed. Once Moldex3D is done.</a:t>
            </a:r>
          </a:p>
        </p:txBody>
      </p:sp>
      <p:sp>
        <p:nvSpPr>
          <p:cNvPr id="37" name="Date Placeholder 9">
            <a:extLst>
              <a:ext uri="{FF2B5EF4-FFF2-40B4-BE49-F238E27FC236}">
                <a16:creationId xmlns:a16="http://schemas.microsoft.com/office/drawing/2014/main" id="{C831060C-332F-459D-A24B-594A8C451077}"/>
              </a:ext>
            </a:extLst>
          </p:cNvPr>
          <p:cNvSpPr>
            <a:spLocks noGrp="1"/>
          </p:cNvSpPr>
          <p:nvPr>
            <p:ph type="dt" sz="half" idx="10"/>
          </p:nvPr>
        </p:nvSpPr>
        <p:spPr>
          <a:xfrm>
            <a:off x="838200" y="6547104"/>
            <a:ext cx="2743200" cy="30188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160178-B816-4351-8D7D-A0E04993ABD7}" type="datetime1">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4/10/2024</a:t>
            </a:fld>
            <a:endParaRPr kumimoji="0" lang="en-CA"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Footer Placeholder 10">
            <a:extLst>
              <a:ext uri="{FF2B5EF4-FFF2-40B4-BE49-F238E27FC236}">
                <a16:creationId xmlns:a16="http://schemas.microsoft.com/office/drawing/2014/main" id="{23BE1ADD-2F02-47A7-9029-E98EC7FAE4D6}"/>
              </a:ext>
            </a:extLst>
          </p:cNvPr>
          <p:cNvSpPr>
            <a:spLocks noGrp="1"/>
          </p:cNvSpPr>
          <p:nvPr>
            <p:ph type="ftr" sz="quarter" idx="11"/>
          </p:nvPr>
        </p:nvSpPr>
        <p:spPr>
          <a:xfrm>
            <a:off x="4038600" y="6547104"/>
            <a:ext cx="4114800" cy="301886"/>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JadeMolds.com | All Information Herein Is Confidential</a:t>
            </a:r>
            <a:endParaRPr kumimoji="0" lang="en-CA"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Slide Number Placeholder 11">
            <a:extLst>
              <a:ext uri="{FF2B5EF4-FFF2-40B4-BE49-F238E27FC236}">
                <a16:creationId xmlns:a16="http://schemas.microsoft.com/office/drawing/2014/main" id="{E8621C64-F960-4C2F-AF1A-3081D2DA3E84}"/>
              </a:ext>
            </a:extLst>
          </p:cNvPr>
          <p:cNvSpPr>
            <a:spLocks noGrp="1"/>
          </p:cNvSpPr>
          <p:nvPr>
            <p:ph type="sldNum" sz="quarter" idx="12"/>
          </p:nvPr>
        </p:nvSpPr>
        <p:spPr>
          <a:xfrm>
            <a:off x="8610600" y="6547104"/>
            <a:ext cx="2743200" cy="30188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04C930-25EB-4974-A793-F093871CB94F}" type="slidenum">
              <a:rPr kumimoji="0" lang="en-CA"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CA"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0369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F766DE5-2301-4C84-ADD0-9D5307E3BB09}"/>
              </a:ext>
            </a:extLst>
          </p:cNvPr>
          <p:cNvSpPr txBox="1"/>
          <p:nvPr/>
        </p:nvSpPr>
        <p:spPr>
          <a:xfrm>
            <a:off x="1668027" y="0"/>
            <a:ext cx="10420140"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prstClr val="white"/>
                </a:solidFill>
                <a:effectLst/>
                <a:uLnTx/>
                <a:uFillTx/>
                <a:latin typeface="Calibri" panose="020F0502020204030204"/>
                <a:ea typeface="+mn-ea"/>
                <a:cs typeface="+mn-cs"/>
              </a:rPr>
              <a:t>Part Changes  (11-07-23)</a:t>
            </a:r>
          </a:p>
        </p:txBody>
      </p:sp>
      <p:sp>
        <p:nvSpPr>
          <p:cNvPr id="37" name="Date Placeholder 9">
            <a:extLst>
              <a:ext uri="{FF2B5EF4-FFF2-40B4-BE49-F238E27FC236}">
                <a16:creationId xmlns:a16="http://schemas.microsoft.com/office/drawing/2014/main" id="{C831060C-332F-459D-A24B-594A8C451077}"/>
              </a:ext>
            </a:extLst>
          </p:cNvPr>
          <p:cNvSpPr>
            <a:spLocks noGrp="1"/>
          </p:cNvSpPr>
          <p:nvPr>
            <p:ph type="dt" sz="half" idx="10"/>
          </p:nvPr>
        </p:nvSpPr>
        <p:spPr>
          <a:xfrm>
            <a:off x="838200" y="6547104"/>
            <a:ext cx="2743200" cy="30188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160178-B816-4351-8D7D-A0E04993ABD7}" type="datetime1">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4/10/2024</a:t>
            </a:fld>
            <a:endParaRPr kumimoji="0" lang="en-CA"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Footer Placeholder 10">
            <a:extLst>
              <a:ext uri="{FF2B5EF4-FFF2-40B4-BE49-F238E27FC236}">
                <a16:creationId xmlns:a16="http://schemas.microsoft.com/office/drawing/2014/main" id="{23BE1ADD-2F02-47A7-9029-E98EC7FAE4D6}"/>
              </a:ext>
            </a:extLst>
          </p:cNvPr>
          <p:cNvSpPr>
            <a:spLocks noGrp="1"/>
          </p:cNvSpPr>
          <p:nvPr>
            <p:ph type="ftr" sz="quarter" idx="11"/>
          </p:nvPr>
        </p:nvSpPr>
        <p:spPr>
          <a:xfrm>
            <a:off x="4038600" y="6547104"/>
            <a:ext cx="4114800" cy="301886"/>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JadeMolds.com | All Information Herein Is Confidential</a:t>
            </a:r>
            <a:endParaRPr kumimoji="0" lang="en-CA"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Slide Number Placeholder 11">
            <a:extLst>
              <a:ext uri="{FF2B5EF4-FFF2-40B4-BE49-F238E27FC236}">
                <a16:creationId xmlns:a16="http://schemas.microsoft.com/office/drawing/2014/main" id="{E8621C64-F960-4C2F-AF1A-3081D2DA3E84}"/>
              </a:ext>
            </a:extLst>
          </p:cNvPr>
          <p:cNvSpPr>
            <a:spLocks noGrp="1"/>
          </p:cNvSpPr>
          <p:nvPr>
            <p:ph type="sldNum" sz="quarter" idx="12"/>
          </p:nvPr>
        </p:nvSpPr>
        <p:spPr>
          <a:xfrm>
            <a:off x="8610600" y="6547104"/>
            <a:ext cx="2743200" cy="30188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04C930-25EB-4974-A793-F093871CB94F}" type="slidenum">
              <a:rPr kumimoji="0" lang="en-CA"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CA"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图片 7">
            <a:extLst>
              <a:ext uri="{FF2B5EF4-FFF2-40B4-BE49-F238E27FC236}">
                <a16:creationId xmlns:a16="http://schemas.microsoft.com/office/drawing/2014/main" id="{3E0BA1C8-FC9A-5292-817C-5693F67A67F8}"/>
              </a:ext>
            </a:extLst>
          </p:cNvPr>
          <p:cNvPicPr>
            <a:picLocks noChangeAspect="1"/>
          </p:cNvPicPr>
          <p:nvPr/>
        </p:nvPicPr>
        <p:blipFill>
          <a:blip r:embed="rId3"/>
          <a:stretch>
            <a:fillRect/>
          </a:stretch>
        </p:blipFill>
        <p:spPr>
          <a:xfrm>
            <a:off x="3928381" y="1253880"/>
            <a:ext cx="3782290" cy="3360571"/>
          </a:xfrm>
          <a:prstGeom prst="rect">
            <a:avLst/>
          </a:prstGeom>
        </p:spPr>
      </p:pic>
      <p:sp>
        <p:nvSpPr>
          <p:cNvPr id="3" name="文本框 8">
            <a:extLst>
              <a:ext uri="{FF2B5EF4-FFF2-40B4-BE49-F238E27FC236}">
                <a16:creationId xmlns:a16="http://schemas.microsoft.com/office/drawing/2014/main" id="{86529619-CA1A-7191-94AF-2B9E788120DC}"/>
              </a:ext>
            </a:extLst>
          </p:cNvPr>
          <p:cNvSpPr txBox="1"/>
          <p:nvPr/>
        </p:nvSpPr>
        <p:spPr>
          <a:xfrm>
            <a:off x="4213013" y="5177444"/>
            <a:ext cx="3151851" cy="276999"/>
          </a:xfrm>
          <a:prstGeom prst="rect">
            <a:avLst/>
          </a:prstGeom>
          <a:noFill/>
          <a:ln>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en-US"/>
            </a:defPPr>
            <a:lvl1pPr>
              <a:defRPr sz="1200">
                <a:solidFill>
                  <a:srgbClr val="C00000"/>
                </a:solidFill>
                <a:latin typeface="Bahnschrift" panose="020B0502040204020203"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C00000"/>
                </a:solidFill>
                <a:effectLst/>
                <a:uLnTx/>
                <a:uFillTx/>
                <a:latin typeface="Bahnschrift" panose="020B0502040204020203" pitchFamily="34" charset="0"/>
                <a:ea typeface="等线" panose="02010600030101010101" pitchFamily="2" charset="-122"/>
                <a:cs typeface="+mn-cs"/>
              </a:rPr>
              <a:t>请客人确认此款通孔产品是否需要进行设计？</a:t>
            </a:r>
          </a:p>
        </p:txBody>
      </p:sp>
      <p:cxnSp>
        <p:nvCxnSpPr>
          <p:cNvPr id="4" name="直接箭头连接符 10">
            <a:extLst>
              <a:ext uri="{FF2B5EF4-FFF2-40B4-BE49-F238E27FC236}">
                <a16:creationId xmlns:a16="http://schemas.microsoft.com/office/drawing/2014/main" id="{A3CA4ACA-B112-D838-709E-2A89A45AFFC1}"/>
              </a:ext>
            </a:extLst>
          </p:cNvPr>
          <p:cNvCxnSpPr>
            <a:stCxn id="3" idx="0"/>
          </p:cNvCxnSpPr>
          <p:nvPr/>
        </p:nvCxnSpPr>
        <p:spPr>
          <a:xfrm flipV="1">
            <a:off x="5788939" y="2838027"/>
            <a:ext cx="754101" cy="23394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直接箭头连接符 12">
            <a:extLst>
              <a:ext uri="{FF2B5EF4-FFF2-40B4-BE49-F238E27FC236}">
                <a16:creationId xmlns:a16="http://schemas.microsoft.com/office/drawing/2014/main" id="{38C7827E-EAD0-AED1-522E-A6296447415D}"/>
              </a:ext>
            </a:extLst>
          </p:cNvPr>
          <p:cNvCxnSpPr>
            <a:stCxn id="3" idx="0"/>
          </p:cNvCxnSpPr>
          <p:nvPr/>
        </p:nvCxnSpPr>
        <p:spPr>
          <a:xfrm flipH="1" flipV="1">
            <a:off x="5005493" y="1964267"/>
            <a:ext cx="783446" cy="32131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文本框 1">
            <a:extLst>
              <a:ext uri="{FF2B5EF4-FFF2-40B4-BE49-F238E27FC236}">
                <a16:creationId xmlns:a16="http://schemas.microsoft.com/office/drawing/2014/main" id="{50D7CF17-B833-6F69-2D44-4C2C1B087BD7}"/>
              </a:ext>
            </a:extLst>
          </p:cNvPr>
          <p:cNvSpPr txBox="1"/>
          <p:nvPr/>
        </p:nvSpPr>
        <p:spPr>
          <a:xfrm>
            <a:off x="4212378" y="5086004"/>
            <a:ext cx="3151851" cy="460375"/>
          </a:xfrm>
          <a:prstGeom prst="rect">
            <a:avLst/>
          </a:prstGeom>
          <a:solidFill>
            <a:schemeClr val="bg1"/>
          </a:solidFill>
          <a:ln>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en-US"/>
            </a:defPPr>
            <a:lvl1pPr>
              <a:defRPr sz="1200">
                <a:solidFill>
                  <a:srgbClr val="C00000"/>
                </a:solidFill>
                <a:latin typeface="Bahnschrift" panose="020B0502040204020203"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C00000"/>
                </a:solidFill>
                <a:effectLst/>
                <a:uLnTx/>
                <a:uFillTx/>
                <a:latin typeface="Bahnschrift" panose="020B0502040204020203" pitchFamily="34" charset="0"/>
                <a:ea typeface="等线" panose="02010600030101010101" pitchFamily="2" charset="-122"/>
                <a:cs typeface="+mn-cs"/>
              </a:rPr>
              <a:t>Please confirm if we need to make 2 versions. V1 without hole, V2 with hole.</a:t>
            </a:r>
          </a:p>
        </p:txBody>
      </p:sp>
    </p:spTree>
    <p:extLst>
      <p:ext uri="{BB962C8B-B14F-4D97-AF65-F5344CB8AC3E}">
        <p14:creationId xmlns:p14="http://schemas.microsoft.com/office/powerpoint/2010/main" val="2351559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801A4F-F3E8-E239-D951-2369FE64C9AA}"/>
              </a:ext>
            </a:extLst>
          </p:cNvPr>
          <p:cNvSpPr>
            <a:spLocks/>
          </p:cNvSpPr>
          <p:nvPr/>
        </p:nvSpPr>
        <p:spPr>
          <a:xfrm>
            <a:off x="0" y="1"/>
            <a:ext cx="12192000" cy="1425675"/>
          </a:xfrm>
          <a:prstGeom prst="rect">
            <a:avLst/>
          </a:prstGeom>
          <a:solidFill>
            <a:srgbClr val="00B050"/>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8972A63-5612-4D4F-833C-44015A831CBC}"/>
              </a:ext>
            </a:extLst>
          </p:cNvPr>
          <p:cNvSpPr/>
          <p:nvPr/>
        </p:nvSpPr>
        <p:spPr>
          <a:xfrm>
            <a:off x="0" y="752455"/>
            <a:ext cx="12192000"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Jade Engineering Process &amp; Key Reminder Points</a:t>
            </a:r>
          </a:p>
        </p:txBody>
      </p:sp>
      <p:sp>
        <p:nvSpPr>
          <p:cNvPr id="4" name="TextBox 3">
            <a:extLst>
              <a:ext uri="{FF2B5EF4-FFF2-40B4-BE49-F238E27FC236}">
                <a16:creationId xmlns:a16="http://schemas.microsoft.com/office/drawing/2014/main" id="{7D31AC77-A06B-473E-9F38-D2A297D96A44}"/>
              </a:ext>
            </a:extLst>
          </p:cNvPr>
          <p:cNvSpPr txBox="1"/>
          <p:nvPr/>
        </p:nvSpPr>
        <p:spPr>
          <a:xfrm>
            <a:off x="669889" y="1766518"/>
            <a:ext cx="108522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srgbClr val="00B050"/>
                </a:solidFill>
                <a:effectLst/>
                <a:uLnTx/>
                <a:uFillTx/>
                <a:latin typeface="Calibri" panose="020F0502020204030204"/>
                <a:ea typeface="+mn-ea"/>
                <a:cs typeface="+mn-cs"/>
              </a:rPr>
              <a:t>The first time we send you a DFM this page is blank. If DFM is approved on 1</a:t>
            </a:r>
            <a:r>
              <a:rPr kumimoji="0" lang="en-CA" sz="1800" b="1" i="0" u="none" strike="noStrike" kern="1200" cap="none" spc="0" normalizeH="0" baseline="30000" noProof="0" dirty="0">
                <a:ln>
                  <a:noFill/>
                </a:ln>
                <a:solidFill>
                  <a:srgbClr val="00B050"/>
                </a:solidFill>
                <a:effectLst/>
                <a:uLnTx/>
                <a:uFillTx/>
                <a:latin typeface="Calibri" panose="020F0502020204030204"/>
                <a:ea typeface="+mn-ea"/>
                <a:cs typeface="+mn-cs"/>
              </a:rPr>
              <a:t>st</a:t>
            </a:r>
            <a:r>
              <a:rPr kumimoji="0" lang="en-CA" sz="1800" b="1" i="0" u="none" strike="noStrike" kern="1200" cap="none" spc="0" normalizeH="0" baseline="0" noProof="0" dirty="0">
                <a:ln>
                  <a:noFill/>
                </a:ln>
                <a:solidFill>
                  <a:srgbClr val="00B050"/>
                </a:solidFill>
                <a:effectLst/>
                <a:uLnTx/>
                <a:uFillTx/>
                <a:latin typeface="Calibri" panose="020F0502020204030204"/>
                <a:ea typeface="+mn-ea"/>
                <a:cs typeface="+mn-cs"/>
              </a:rPr>
              <a:t> pass this page is not used.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srgbClr val="00B050"/>
                </a:solidFill>
                <a:effectLst/>
                <a:uLnTx/>
                <a:uFillTx/>
                <a:latin typeface="Calibri" panose="020F0502020204030204"/>
                <a:ea typeface="+mn-ea"/>
                <a:cs typeface="+mn-cs"/>
              </a:rPr>
              <a:t>Team Jade will add reminders on this page for KEY DFM details that are outstanding, as needed.</a:t>
            </a: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Date Placeholder 13">
            <a:extLst>
              <a:ext uri="{FF2B5EF4-FFF2-40B4-BE49-F238E27FC236}">
                <a16:creationId xmlns:a16="http://schemas.microsoft.com/office/drawing/2014/main" id="{86F5CFAE-589C-4A97-A7DE-284771DC92B6}"/>
              </a:ext>
            </a:extLst>
          </p:cNvPr>
          <p:cNvSpPr>
            <a:spLocks noGrp="1"/>
          </p:cNvSpPr>
          <p:nvPr>
            <p:ph type="dt" sz="half" idx="10"/>
          </p:nvPr>
        </p:nvSpPr>
        <p:spPr>
          <a:xfrm>
            <a:off x="838200" y="6565392"/>
            <a:ext cx="2743200" cy="29260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BCF56D-04A1-43F4-BE8B-208C1E4F47B2}"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4/10/2024</a:t>
            </a:fld>
            <a:endParaRPr kumimoji="0" lang="en-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5" name="Footer Placeholder 14">
            <a:extLst>
              <a:ext uri="{FF2B5EF4-FFF2-40B4-BE49-F238E27FC236}">
                <a16:creationId xmlns:a16="http://schemas.microsoft.com/office/drawing/2014/main" id="{ED31E1CC-ECEE-47AE-A930-FF52FB615BF2}"/>
              </a:ext>
            </a:extLst>
          </p:cNvPr>
          <p:cNvSpPr>
            <a:spLocks noGrp="1"/>
          </p:cNvSpPr>
          <p:nvPr>
            <p:ph type="ftr" sz="quarter" idx="11"/>
          </p:nvPr>
        </p:nvSpPr>
        <p:spPr>
          <a:xfrm>
            <a:off x="4038600" y="6565392"/>
            <a:ext cx="4114800" cy="292607"/>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JadeMolds.com | All Information Herein Is Confidential</a:t>
            </a:r>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6" name="Slide Number Placeholder 15">
            <a:extLst>
              <a:ext uri="{FF2B5EF4-FFF2-40B4-BE49-F238E27FC236}">
                <a16:creationId xmlns:a16="http://schemas.microsoft.com/office/drawing/2014/main" id="{FF608253-C973-4307-AB7A-129E978C646E}"/>
              </a:ext>
            </a:extLst>
          </p:cNvPr>
          <p:cNvSpPr>
            <a:spLocks noGrp="1"/>
          </p:cNvSpPr>
          <p:nvPr>
            <p:ph type="sldNum" sz="quarter" idx="12"/>
          </p:nvPr>
        </p:nvSpPr>
        <p:spPr>
          <a:xfrm>
            <a:off x="8610600" y="6565392"/>
            <a:ext cx="2743200" cy="29260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04C930-25EB-4974-A793-F093871CB94F}"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6821D6C-2BFC-52D5-EE00-C884A3DB0D8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155692" y="74689"/>
            <a:ext cx="1880615" cy="677766"/>
          </a:xfrm>
          <a:prstGeom prst="rect">
            <a:avLst/>
          </a:prstGeom>
        </p:spPr>
      </p:pic>
      <p:sp>
        <p:nvSpPr>
          <p:cNvPr id="11" name="TextBox 10">
            <a:extLst>
              <a:ext uri="{FF2B5EF4-FFF2-40B4-BE49-F238E27FC236}">
                <a16:creationId xmlns:a16="http://schemas.microsoft.com/office/drawing/2014/main" id="{7CCE9343-4F64-2B73-7967-09EC4AFC1599}"/>
              </a:ext>
            </a:extLst>
          </p:cNvPr>
          <p:cNvSpPr txBox="1"/>
          <p:nvPr/>
        </p:nvSpPr>
        <p:spPr>
          <a:xfrm>
            <a:off x="1435509" y="2753691"/>
            <a:ext cx="9320979" cy="369332"/>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Reminder:</a:t>
            </a:r>
          </a:p>
        </p:txBody>
      </p:sp>
    </p:spTree>
    <p:extLst>
      <p:ext uri="{BB962C8B-B14F-4D97-AF65-F5344CB8AC3E}">
        <p14:creationId xmlns:p14="http://schemas.microsoft.com/office/powerpoint/2010/main" val="1772789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668027" y="0"/>
            <a:ext cx="10420140"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CA" sz="3200" b="1" i="1" u="none" strike="noStrike" kern="1200" cap="none" spc="0" normalizeH="0" baseline="0" noProof="0" dirty="0">
                <a:ln>
                  <a:noFill/>
                </a:ln>
                <a:solidFill>
                  <a:prstClr val="white"/>
                </a:solidFill>
                <a:effectLst/>
                <a:uLnTx/>
                <a:uFillTx/>
                <a:latin typeface="Calibri" panose="020F0502020204030204"/>
                <a:ea typeface="+mn-ea"/>
                <a:cs typeface="+mn-cs"/>
              </a:rPr>
              <a:t>DFM Approval</a:t>
            </a:r>
          </a:p>
        </p:txBody>
      </p:sp>
      <p:graphicFrame>
        <p:nvGraphicFramePr>
          <p:cNvPr id="7" name="Table 6"/>
          <p:cNvGraphicFramePr>
            <a:graphicFrameLocks noGrp="1"/>
          </p:cNvGraphicFramePr>
          <p:nvPr>
            <p:extLst>
              <p:ext uri="{D42A27DB-BD31-4B8C-83A1-F6EECF244321}">
                <p14:modId xmlns:p14="http://schemas.microsoft.com/office/powerpoint/2010/main" val="475589537"/>
              </p:ext>
            </p:extLst>
          </p:nvPr>
        </p:nvGraphicFramePr>
        <p:xfrm>
          <a:off x="238280" y="2501429"/>
          <a:ext cx="11715440" cy="1431121"/>
        </p:xfrm>
        <a:graphic>
          <a:graphicData uri="http://schemas.openxmlformats.org/drawingml/2006/table">
            <a:tbl>
              <a:tblPr>
                <a:tableStyleId>{5C22544A-7EE6-4342-B048-85BDC9FD1C3A}</a:tableStyleId>
              </a:tblPr>
              <a:tblGrid>
                <a:gridCol w="929077">
                  <a:extLst>
                    <a:ext uri="{9D8B030D-6E8A-4147-A177-3AD203B41FA5}">
                      <a16:colId xmlns:a16="http://schemas.microsoft.com/office/drawing/2014/main" val="20000"/>
                    </a:ext>
                  </a:extLst>
                </a:gridCol>
                <a:gridCol w="5801070">
                  <a:extLst>
                    <a:ext uri="{9D8B030D-6E8A-4147-A177-3AD203B41FA5}">
                      <a16:colId xmlns:a16="http://schemas.microsoft.com/office/drawing/2014/main" val="20001"/>
                    </a:ext>
                  </a:extLst>
                </a:gridCol>
                <a:gridCol w="4985293">
                  <a:extLst>
                    <a:ext uri="{9D8B030D-6E8A-4147-A177-3AD203B41FA5}">
                      <a16:colId xmlns:a16="http://schemas.microsoft.com/office/drawing/2014/main" val="20002"/>
                    </a:ext>
                  </a:extLst>
                </a:gridCol>
              </a:tblGrid>
              <a:tr h="808290">
                <a:tc gridSpan="3">
                  <a:txBody>
                    <a:bodyPr/>
                    <a:lstStyle/>
                    <a:p>
                      <a:pPr algn="ctr" rtl="0" fontAlgn="ctr"/>
                      <a:r>
                        <a:rPr lang="en-US" sz="1800" u="none" strike="noStrike" dirty="0">
                          <a:effectLst/>
                          <a:latin typeface="Arial" panose="020B0604020202020204" pitchFamily="34" charset="0"/>
                          <a:cs typeface="Arial" panose="020B0604020202020204" pitchFamily="34" charset="0"/>
                        </a:rPr>
                        <a:t>It is certified that the above-mentioned DFM for mold is checked and approved for 3D Mold Design in all respects.</a:t>
                      </a:r>
                    </a:p>
                  </a:txBody>
                  <a:tcPr marL="9525" marR="9525" marT="9525" marB="0" anchor="ct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338986">
                <a:tc>
                  <a:txBody>
                    <a:bodyPr/>
                    <a:lstStyle/>
                    <a:p>
                      <a:pPr algn="ctr" fontAlgn="ctr"/>
                      <a:r>
                        <a:rPr lang="en-IN" sz="1800" u="none" strike="noStrike" dirty="0">
                          <a:effectLst/>
                          <a:latin typeface="Arial" panose="020B0604020202020204" pitchFamily="34" charset="0"/>
                          <a:cs typeface="Arial" panose="020B0604020202020204" pitchFamily="34" charset="0"/>
                        </a:rPr>
                        <a:t>Sign:</a:t>
                      </a:r>
                      <a:endParaRPr lang="en-IN"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endParaRPr lang="en-IN"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rowSpan="2">
                  <a:txBody>
                    <a:bodyPr/>
                    <a:lstStyle/>
                    <a:p>
                      <a:pPr algn="ctr" fontAlgn="ctr"/>
                      <a:r>
                        <a:rPr lang="en-IN" sz="1400" u="none" strike="noStrike" dirty="0">
                          <a:effectLst/>
                          <a:latin typeface="Arial" panose="020B0604020202020204" pitchFamily="34" charset="0"/>
                          <a:cs typeface="Arial" panose="020B0604020202020204" pitchFamily="34" charset="0"/>
                        </a:rPr>
                        <a:t> </a:t>
                      </a:r>
                      <a:endParaRPr lang="en-IN"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1"/>
                  </a:ext>
                </a:extLst>
              </a:tr>
              <a:tr h="275595">
                <a:tc>
                  <a:txBody>
                    <a:bodyPr/>
                    <a:lstStyle/>
                    <a:p>
                      <a:pPr algn="ctr" fontAlgn="ctr"/>
                      <a:r>
                        <a:rPr lang="en-IN" sz="1800" u="none" strike="noStrike" dirty="0">
                          <a:effectLst/>
                          <a:latin typeface="Arial" panose="020B0604020202020204" pitchFamily="34" charset="0"/>
                          <a:cs typeface="Arial" panose="020B0604020202020204" pitchFamily="34" charset="0"/>
                        </a:rPr>
                        <a:t>Date:</a:t>
                      </a:r>
                      <a:endParaRPr lang="en-IN"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IN" sz="1400" u="none" strike="noStrike" dirty="0">
                          <a:effectLst/>
                          <a:latin typeface="Arial" panose="020B0604020202020204" pitchFamily="34" charset="0"/>
                          <a:cs typeface="Arial" panose="020B0604020202020204" pitchFamily="34" charset="0"/>
                        </a:rPr>
                        <a:t> </a:t>
                      </a:r>
                      <a:endParaRPr lang="en-IN"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vMerge="1">
                  <a:txBody>
                    <a:bodyPr/>
                    <a:lstStyle/>
                    <a:p>
                      <a:endParaRPr lang="zh-CN"/>
                    </a:p>
                  </a:txBody>
                  <a:tcPr/>
                </a:tc>
                <a:extLst>
                  <a:ext uri="{0D108BD9-81ED-4DB2-BD59-A6C34878D82A}">
                    <a16:rowId xmlns:a16="http://schemas.microsoft.com/office/drawing/2014/main" val="10002"/>
                  </a:ext>
                </a:extLst>
              </a:tr>
            </a:tbl>
          </a:graphicData>
        </a:graphic>
      </p:graphicFrame>
      <p:sp>
        <p:nvSpPr>
          <p:cNvPr id="16" name="Date Placeholder 9"/>
          <p:cNvSpPr>
            <a:spLocks noGrp="1"/>
          </p:cNvSpPr>
          <p:nvPr>
            <p:ph type="dt" sz="half" idx="10"/>
          </p:nvPr>
        </p:nvSpPr>
        <p:spPr>
          <a:xfrm>
            <a:off x="838200" y="6547104"/>
            <a:ext cx="2743200" cy="301886"/>
          </a:xfrm>
        </p:spPr>
        <p:txBody>
          <a:bodyPr/>
          <a:lstStyle/>
          <a:p>
            <a:fld id="{A7160178-B816-4351-8D7D-A0E04993ABD7}" type="datetime1">
              <a:rPr lang="en-US" smtClean="0">
                <a:solidFill>
                  <a:schemeClr val="bg1"/>
                </a:solidFill>
              </a:rPr>
              <a:t>4/10/2024</a:t>
            </a:fld>
            <a:endParaRPr lang="en-CA" dirty="0">
              <a:solidFill>
                <a:schemeClr val="bg1"/>
              </a:solidFill>
            </a:endParaRPr>
          </a:p>
        </p:txBody>
      </p:sp>
      <p:sp>
        <p:nvSpPr>
          <p:cNvPr id="17" name="Footer Placeholder 10"/>
          <p:cNvSpPr>
            <a:spLocks noGrp="1"/>
          </p:cNvSpPr>
          <p:nvPr>
            <p:ph type="ftr" sz="quarter" idx="11"/>
          </p:nvPr>
        </p:nvSpPr>
        <p:spPr>
          <a:xfrm>
            <a:off x="4038600" y="6547104"/>
            <a:ext cx="4114800" cy="301886"/>
          </a:xfrm>
        </p:spPr>
        <p:txBody>
          <a:bodyPr/>
          <a:lstStyle/>
          <a:p>
            <a:r>
              <a:rPr lang="en-US" dirty="0">
                <a:solidFill>
                  <a:schemeClr val="bg1"/>
                </a:solidFill>
              </a:rPr>
              <a:t>JadeMolds.com | All Information Herein Is Confidential</a:t>
            </a:r>
            <a:endParaRPr lang="en-CA" dirty="0">
              <a:solidFill>
                <a:schemeClr val="bg1"/>
              </a:solidFill>
            </a:endParaRPr>
          </a:p>
        </p:txBody>
      </p:sp>
      <p:sp>
        <p:nvSpPr>
          <p:cNvPr id="18" name="Slide Number Placeholder 11"/>
          <p:cNvSpPr>
            <a:spLocks noGrp="1"/>
          </p:cNvSpPr>
          <p:nvPr>
            <p:ph type="sldNum" sz="quarter" idx="12"/>
          </p:nvPr>
        </p:nvSpPr>
        <p:spPr>
          <a:xfrm>
            <a:off x="8610600" y="6547104"/>
            <a:ext cx="2743200" cy="301886"/>
          </a:xfrm>
        </p:spPr>
        <p:txBody>
          <a:bodyPr/>
          <a:lstStyle/>
          <a:p>
            <a:fld id="{A204C930-25EB-4974-A793-F093871CB94F}" type="slidenum">
              <a:rPr lang="en-CA" smtClean="0">
                <a:solidFill>
                  <a:schemeClr val="bg1"/>
                </a:solidFill>
              </a:rPr>
              <a:t>20</a:t>
            </a:fld>
            <a:endParaRPr lang="en-CA">
              <a:solidFill>
                <a:schemeClr val="bg1"/>
              </a:solidFill>
            </a:endParaRPr>
          </a:p>
        </p:txBody>
      </p:sp>
      <p:sp>
        <p:nvSpPr>
          <p:cNvPr id="3" name="TextBox 2"/>
          <p:cNvSpPr txBox="1"/>
          <p:nvPr/>
        </p:nvSpPr>
        <p:spPr>
          <a:xfrm>
            <a:off x="1468653" y="1078230"/>
            <a:ext cx="7545070" cy="464871"/>
          </a:xfrm>
          <a:prstGeom prst="rect">
            <a:avLst/>
          </a:prstGeom>
          <a:solidFill>
            <a:schemeClr val="accent6">
              <a:lumMod val="20000"/>
              <a:lumOff val="80000"/>
            </a:schemeClr>
          </a:solidFill>
          <a:ln w="25400">
            <a:solidFill>
              <a:schemeClr val="tx1"/>
            </a:solidFill>
          </a:ln>
        </p:spPr>
        <p:txBody>
          <a:bodyPr wrap="square" rtlCol="0">
            <a:spAutoFit/>
          </a:bodyPr>
          <a:lstStyle/>
          <a:p>
            <a:pPr lvl="0" algn="l">
              <a:lnSpc>
                <a:spcPct val="150000"/>
              </a:lnSpc>
            </a:pPr>
            <a:r>
              <a:rPr lang="en-US" dirty="0"/>
              <a:t>3D file Name:  </a:t>
            </a:r>
            <a:r>
              <a:rPr lang="en-US" altLang="zh-CN" sz="1800" dirty="0">
                <a:sym typeface="+mn-ea"/>
              </a:rPr>
              <a:t>Standard block-JADE-REV00-11July2023.stp</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5" name="TextBox 4"/>
          <p:cNvSpPr txBox="1"/>
          <p:nvPr/>
        </p:nvSpPr>
        <p:spPr>
          <a:xfrm>
            <a:off x="412173" y="344663"/>
            <a:ext cx="11367654" cy="4154984"/>
          </a:xfrm>
          <a:prstGeom prst="rect">
            <a:avLst/>
          </a:prstGeom>
          <a:noFill/>
        </p:spPr>
        <p:txBody>
          <a:bodyPr wrap="square" rtlCol="0">
            <a:spAutoFit/>
          </a:bodyPr>
          <a:lstStyle/>
          <a:p>
            <a:pPr algn="ctr"/>
            <a:r>
              <a:rPr lang="en-CA" sz="4400" i="1" dirty="0">
                <a:solidFill>
                  <a:schemeClr val="bg1"/>
                </a:solidFill>
              </a:rPr>
              <a:t>We look forward to getting your quick feedback so we can move towards a fast DFM approval, which will help keep your T1 date on track. </a:t>
            </a:r>
            <a:r>
              <a:rPr lang="en-CA" sz="4400" i="1" dirty="0">
                <a:solidFill>
                  <a:schemeClr val="bg1"/>
                </a:solidFill>
                <a:hlinkClick r:id="rId2"/>
              </a:rPr>
              <a:t>craig.nelson@jademolds.com</a:t>
            </a:r>
            <a:r>
              <a:rPr lang="en-CA" sz="4400" i="1" dirty="0">
                <a:solidFill>
                  <a:schemeClr val="bg1"/>
                </a:solidFill>
              </a:rPr>
              <a:t> to discuss.</a:t>
            </a:r>
          </a:p>
          <a:p>
            <a:pPr algn="ctr"/>
            <a:endParaRPr lang="en-CA" sz="4400" i="1" dirty="0">
              <a:solidFill>
                <a:schemeClr val="bg1"/>
              </a:solidFill>
            </a:endParaRPr>
          </a:p>
          <a:p>
            <a:pPr algn="ctr"/>
            <a:r>
              <a:rPr lang="en-CA" sz="4400" i="1" dirty="0">
                <a:solidFill>
                  <a:schemeClr val="bg1"/>
                </a:solidFill>
              </a:rPr>
              <a:t>Thank You</a:t>
            </a:r>
          </a:p>
        </p:txBody>
      </p:sp>
      <p:pic>
        <p:nvPicPr>
          <p:cNvPr id="6" name="Picture 5"/>
          <p:cNvPicPr>
            <a:picLocks noChangeAspect="1"/>
          </p:cNvPicPr>
          <p:nvPr/>
        </p:nvPicPr>
        <p:blipFill>
          <a:blip r:embed="rId3"/>
          <a:stretch>
            <a:fillRect/>
          </a:stretch>
        </p:blipFill>
        <p:spPr>
          <a:xfrm>
            <a:off x="4864313" y="5269411"/>
            <a:ext cx="2463374" cy="887790"/>
          </a:xfrm>
          <a:prstGeom prst="rect">
            <a:avLst/>
          </a:prstGeom>
        </p:spPr>
      </p:pic>
      <p:sp>
        <p:nvSpPr>
          <p:cNvPr id="7" name="Date Placeholder 9"/>
          <p:cNvSpPr>
            <a:spLocks noGrp="1"/>
          </p:cNvSpPr>
          <p:nvPr>
            <p:ph type="dt" sz="half" idx="10"/>
          </p:nvPr>
        </p:nvSpPr>
        <p:spPr>
          <a:xfrm>
            <a:off x="838200" y="6547104"/>
            <a:ext cx="2743200" cy="301886"/>
          </a:xfrm>
        </p:spPr>
        <p:txBody>
          <a:bodyPr/>
          <a:lstStyle/>
          <a:p>
            <a:fld id="{A7160178-B816-4351-8D7D-A0E04993ABD7}" type="datetime1">
              <a:rPr lang="en-US" smtClean="0">
                <a:solidFill>
                  <a:schemeClr val="bg1"/>
                </a:solidFill>
              </a:rPr>
              <a:t>4/10/2024</a:t>
            </a:fld>
            <a:endParaRPr lang="en-CA" dirty="0">
              <a:solidFill>
                <a:schemeClr val="bg1"/>
              </a:solidFill>
            </a:endParaRPr>
          </a:p>
        </p:txBody>
      </p:sp>
      <p:sp>
        <p:nvSpPr>
          <p:cNvPr id="8" name="Footer Placeholder 10"/>
          <p:cNvSpPr>
            <a:spLocks noGrp="1"/>
          </p:cNvSpPr>
          <p:nvPr>
            <p:ph type="ftr" sz="quarter" idx="11"/>
          </p:nvPr>
        </p:nvSpPr>
        <p:spPr>
          <a:xfrm>
            <a:off x="4038600" y="6547104"/>
            <a:ext cx="4114800" cy="301886"/>
          </a:xfrm>
        </p:spPr>
        <p:txBody>
          <a:bodyPr/>
          <a:lstStyle/>
          <a:p>
            <a:r>
              <a:rPr lang="en-US" dirty="0">
                <a:solidFill>
                  <a:schemeClr val="bg1"/>
                </a:solidFill>
              </a:rPr>
              <a:t>JadeMolds.com | All Information Herein Is Confidential</a:t>
            </a:r>
            <a:endParaRPr lang="en-CA" dirty="0">
              <a:solidFill>
                <a:schemeClr val="bg1"/>
              </a:solidFill>
            </a:endParaRPr>
          </a:p>
        </p:txBody>
      </p:sp>
      <p:sp>
        <p:nvSpPr>
          <p:cNvPr id="9" name="Slide Number Placeholder 11"/>
          <p:cNvSpPr>
            <a:spLocks noGrp="1"/>
          </p:cNvSpPr>
          <p:nvPr>
            <p:ph type="sldNum" sz="quarter" idx="12"/>
          </p:nvPr>
        </p:nvSpPr>
        <p:spPr>
          <a:xfrm>
            <a:off x="8610600" y="6547104"/>
            <a:ext cx="2743200" cy="301886"/>
          </a:xfrm>
        </p:spPr>
        <p:txBody>
          <a:bodyPr/>
          <a:lstStyle/>
          <a:p>
            <a:fld id="{A204C930-25EB-4974-A793-F093871CB94F}" type="slidenum">
              <a:rPr lang="en-CA" smtClean="0">
                <a:solidFill>
                  <a:schemeClr val="bg1"/>
                </a:solidFill>
              </a:rPr>
              <a:t>21</a:t>
            </a:fld>
            <a:endParaRPr lang="en-CA">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668027" y="0"/>
            <a:ext cx="10420140"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CA" sz="3200" b="1" i="1" u="none" strike="noStrike" kern="1200" cap="none" spc="0" normalizeH="0" baseline="0" noProof="0" dirty="0">
                <a:ln>
                  <a:noFill/>
                </a:ln>
                <a:solidFill>
                  <a:prstClr val="white"/>
                </a:solidFill>
                <a:effectLst/>
                <a:uLnTx/>
                <a:uFillTx/>
                <a:latin typeface="Calibri" panose="020F0502020204030204"/>
                <a:ea typeface="+mn-ea"/>
                <a:cs typeface="+mn-cs"/>
              </a:rPr>
              <a:t>Customer Supplied Information – PART FILE INFO</a:t>
            </a:r>
          </a:p>
        </p:txBody>
      </p:sp>
      <p:graphicFrame>
        <p:nvGraphicFramePr>
          <p:cNvPr id="3" name="Table 9"/>
          <p:cNvGraphicFramePr>
            <a:graphicFrameLocks noGrp="1"/>
          </p:cNvGraphicFramePr>
          <p:nvPr>
            <p:extLst>
              <p:ext uri="{D42A27DB-BD31-4B8C-83A1-F6EECF244321}">
                <p14:modId xmlns:p14="http://schemas.microsoft.com/office/powerpoint/2010/main" val="3053417266"/>
              </p:ext>
            </p:extLst>
          </p:nvPr>
        </p:nvGraphicFramePr>
        <p:xfrm>
          <a:off x="0" y="1489343"/>
          <a:ext cx="12192002" cy="3681079"/>
        </p:xfrm>
        <a:graphic>
          <a:graphicData uri="http://schemas.openxmlformats.org/drawingml/2006/table">
            <a:tbl>
              <a:tblPr firstRow="1" bandRow="1">
                <a:effectLst>
                  <a:innerShdw blurRad="63500" dist="50800" dir="2700000">
                    <a:prstClr val="black">
                      <a:alpha val="50000"/>
                    </a:prstClr>
                  </a:innerShdw>
                </a:effectLst>
                <a:tableStyleId>{5C22544A-7EE6-4342-B048-85BDC9FD1C3A}</a:tableStyleId>
              </a:tblPr>
              <a:tblGrid>
                <a:gridCol w="2399071">
                  <a:extLst>
                    <a:ext uri="{9D8B030D-6E8A-4147-A177-3AD203B41FA5}">
                      <a16:colId xmlns:a16="http://schemas.microsoft.com/office/drawing/2014/main" val="20000"/>
                    </a:ext>
                  </a:extLst>
                </a:gridCol>
                <a:gridCol w="4050890">
                  <a:extLst>
                    <a:ext uri="{9D8B030D-6E8A-4147-A177-3AD203B41FA5}">
                      <a16:colId xmlns:a16="http://schemas.microsoft.com/office/drawing/2014/main" val="20001"/>
                    </a:ext>
                  </a:extLst>
                </a:gridCol>
                <a:gridCol w="1769807">
                  <a:extLst>
                    <a:ext uri="{9D8B030D-6E8A-4147-A177-3AD203B41FA5}">
                      <a16:colId xmlns:a16="http://schemas.microsoft.com/office/drawing/2014/main" val="20002"/>
                    </a:ext>
                  </a:extLst>
                </a:gridCol>
                <a:gridCol w="3972234">
                  <a:extLst>
                    <a:ext uri="{9D8B030D-6E8A-4147-A177-3AD203B41FA5}">
                      <a16:colId xmlns:a16="http://schemas.microsoft.com/office/drawing/2014/main" val="20003"/>
                    </a:ext>
                  </a:extLst>
                </a:gridCol>
              </a:tblGrid>
              <a:tr h="486941">
                <a:tc gridSpan="3">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400" dirty="0">
                          <a:solidFill>
                            <a:schemeClr val="tx1"/>
                          </a:solidFill>
                        </a:rPr>
                        <a:t>Customer: adjust bold text in green sections below as needed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hMerge="1">
                  <a:txBody>
                    <a:bodyPr/>
                    <a:lstStyle/>
                    <a:p>
                      <a:endParaRPr lang="zh-CN"/>
                    </a:p>
                  </a:txBody>
                  <a:tcPr/>
                </a:tc>
                <a:tc hMerge="1">
                  <a:txBody>
                    <a:bodyPr/>
                    <a:lstStyle/>
                    <a:p>
                      <a:endParaRPr lang="zh-CN"/>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400" dirty="0">
                          <a:solidFill>
                            <a:schemeClr val="tx1"/>
                          </a:solidFill>
                        </a:rPr>
                        <a:t>Take Note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855407">
                <a:tc>
                  <a:txBody>
                    <a:bodyPr/>
                    <a:lstStyle/>
                    <a:p>
                      <a:r>
                        <a:rPr lang="en-US" sz="1600" b="1" baseline="0" dirty="0"/>
                        <a:t>Customer provided 3D part file name</a:t>
                      </a:r>
                      <a:endParaRPr lang="en-US" sz="1600" b="1" dirty="0"/>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lvl="0" algn="l">
                        <a:lnSpc>
                          <a:spcPct val="150000"/>
                        </a:lnSpc>
                      </a:pPr>
                      <a:r>
                        <a:rPr lang="en-US" altLang="zh-CN" sz="1600" b="1" dirty="0">
                          <a:sym typeface="+mn-ea"/>
                        </a:rPr>
                        <a:t>Standard block-JADE-REV00-11July2023.stp</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r>
                        <a:rPr lang="en-US" sz="1600" dirty="0">
                          <a:solidFill>
                            <a:schemeClr val="tx1"/>
                          </a:solidFill>
                        </a:rPr>
                        <a:t> </a:t>
                      </a:r>
                      <a:endParaRPr lang="en-US" sz="1600" b="1"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400" dirty="0"/>
                        <a:t>*The DFM is based on the 3D part file name you see. If not correct, please advise back</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r h="904568">
                <a:tc>
                  <a:txBody>
                    <a:bodyPr/>
                    <a:lstStyle/>
                    <a:p>
                      <a:r>
                        <a:rPr lang="en-US" sz="1600" b="1" baseline="0" dirty="0"/>
                        <a:t>2D part file name that will be used for trials</a:t>
                      </a:r>
                      <a:endParaRPr lang="en-US" sz="1600" b="1" dirty="0"/>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altLang="zh-CN" sz="1600" b="1" dirty="0" err="1">
                          <a:sym typeface="+mn-ea"/>
                        </a:rPr>
                        <a:t>Blynko</a:t>
                      </a:r>
                      <a:r>
                        <a:rPr lang="en-US" altLang="zh-CN" sz="1600" b="1" dirty="0">
                          <a:sym typeface="+mn-ea"/>
                        </a:rPr>
                        <a:t> Standard block</a:t>
                      </a:r>
                      <a:r>
                        <a:rPr lang="en-US" sz="1600" b="1" dirty="0">
                          <a:solidFill>
                            <a:schemeClr val="tx1"/>
                          </a:solidFill>
                        </a:rPr>
                        <a:t>.pdf</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600" dirty="0">
                          <a:solidFill>
                            <a:schemeClr val="tx1"/>
                          </a:solidFill>
                        </a:rPr>
                        <a:t> </a:t>
                      </a:r>
                      <a:endParaRPr lang="en-US" sz="1600" b="1"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r>
                        <a:rPr lang="en-US" sz="1400" dirty="0"/>
                        <a:t>*A 2D from the customer</a:t>
                      </a:r>
                      <a:r>
                        <a:rPr lang="en-US" sz="1400" baseline="0" dirty="0"/>
                        <a:t> is needed before mold trials. Typically, 5-10 critical dimensions are required. Please provide to Jade if blank</a:t>
                      </a:r>
                      <a:endParaRPr lang="en-US" sz="14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817789">
                <a:tc>
                  <a:txBody>
                    <a:bodyPr/>
                    <a:lstStyle/>
                    <a:p>
                      <a:r>
                        <a:rPr lang="en-US" sz="1600" b="1" dirty="0"/>
                        <a:t>Jade Quote Number (JQ):</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1600" b="1" dirty="0">
                          <a:solidFill>
                            <a:schemeClr val="tx1"/>
                          </a:solidFill>
                        </a:rPr>
                        <a:t>JQ123456</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600" dirty="0">
                          <a:solidFill>
                            <a:schemeClr val="tx1"/>
                          </a:solidFill>
                        </a:rPr>
                        <a:t> </a:t>
                      </a:r>
                      <a:endParaRPr lang="en-US" sz="1600" b="1"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r>
                        <a:rPr lang="en-US" sz="1400" dirty="0"/>
                        <a:t>*The DFM is also based on the JQ quote we provided earlier. Please check to ensure this matches the same quote you are expecting</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r h="616374">
                <a:tc>
                  <a:txBody>
                    <a:bodyPr/>
                    <a:lstStyle/>
                    <a:p>
                      <a:r>
                        <a:rPr lang="en-US" sz="1600" b="1" dirty="0"/>
                        <a:t>PO Number:</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IN" sz="1600" b="1" dirty="0">
                          <a:solidFill>
                            <a:schemeClr val="tx1"/>
                          </a:solidFill>
                        </a:rPr>
                        <a:t>123456</a:t>
                      </a:r>
                      <a:endParaRPr lang="en-US" sz="1600" b="1" dirty="0">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600" dirty="0">
                          <a:solidFill>
                            <a:schemeClr val="tx1"/>
                          </a:solidFill>
                        </a:rPr>
                        <a:t> </a:t>
                      </a:r>
                      <a:endParaRPr lang="en-US" sz="1600" b="1"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400" dirty="0"/>
                        <a:t>*Please check to ensure correct PO. If blank it means we have not received your PO yet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bl>
          </a:graphicData>
        </a:graphic>
      </p:graphicFrame>
      <p:sp>
        <p:nvSpPr>
          <p:cNvPr id="10" name="Date Placeholder 9"/>
          <p:cNvSpPr>
            <a:spLocks noGrp="1"/>
          </p:cNvSpPr>
          <p:nvPr>
            <p:ph type="dt" sz="half" idx="10"/>
          </p:nvPr>
        </p:nvSpPr>
        <p:spPr>
          <a:xfrm>
            <a:off x="838200" y="6547104"/>
            <a:ext cx="2743200" cy="301886"/>
          </a:xfrm>
        </p:spPr>
        <p:txBody>
          <a:bodyPr/>
          <a:lstStyle/>
          <a:p>
            <a:fld id="{A7160178-B816-4351-8D7D-A0E04993ABD7}" type="datetime1">
              <a:rPr lang="en-US" smtClean="0">
                <a:solidFill>
                  <a:schemeClr val="bg1"/>
                </a:solidFill>
              </a:rPr>
              <a:t>4/10/2024</a:t>
            </a:fld>
            <a:endParaRPr lang="en-CA" dirty="0">
              <a:solidFill>
                <a:schemeClr val="bg1"/>
              </a:solidFill>
            </a:endParaRPr>
          </a:p>
        </p:txBody>
      </p:sp>
      <p:sp>
        <p:nvSpPr>
          <p:cNvPr id="11" name="Footer Placeholder 10"/>
          <p:cNvSpPr>
            <a:spLocks noGrp="1"/>
          </p:cNvSpPr>
          <p:nvPr>
            <p:ph type="ftr" sz="quarter" idx="11"/>
          </p:nvPr>
        </p:nvSpPr>
        <p:spPr>
          <a:xfrm>
            <a:off x="4038600" y="6547104"/>
            <a:ext cx="4114800" cy="301886"/>
          </a:xfrm>
        </p:spPr>
        <p:txBody>
          <a:bodyPr/>
          <a:lstStyle/>
          <a:p>
            <a:r>
              <a:rPr lang="en-US" dirty="0">
                <a:solidFill>
                  <a:schemeClr val="bg1"/>
                </a:solidFill>
              </a:rPr>
              <a:t>JadeMolds.com | All Information Herein Is Confidential</a:t>
            </a:r>
            <a:endParaRPr lang="en-CA" dirty="0">
              <a:solidFill>
                <a:schemeClr val="bg1"/>
              </a:solidFill>
            </a:endParaRPr>
          </a:p>
        </p:txBody>
      </p:sp>
      <p:sp>
        <p:nvSpPr>
          <p:cNvPr id="12" name="Slide Number Placeholder 11"/>
          <p:cNvSpPr>
            <a:spLocks noGrp="1"/>
          </p:cNvSpPr>
          <p:nvPr>
            <p:ph type="sldNum" sz="quarter" idx="12"/>
          </p:nvPr>
        </p:nvSpPr>
        <p:spPr>
          <a:xfrm>
            <a:off x="8610600" y="6547104"/>
            <a:ext cx="2743200" cy="301886"/>
          </a:xfrm>
        </p:spPr>
        <p:txBody>
          <a:bodyPr/>
          <a:lstStyle/>
          <a:p>
            <a:fld id="{A204C930-25EB-4974-A793-F093871CB94F}" type="slidenum">
              <a:rPr lang="en-CA" smtClean="0">
                <a:solidFill>
                  <a:schemeClr val="bg1"/>
                </a:solidFill>
              </a:rPr>
              <a:t>3</a:t>
            </a:fld>
            <a:endParaRPr lang="en-CA">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668027" y="0"/>
            <a:ext cx="10420140"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CA" sz="3200" b="1" i="1" u="none" strike="noStrike" kern="1200" cap="none" spc="0" normalizeH="0" baseline="0" noProof="0" dirty="0">
                <a:ln>
                  <a:noFill/>
                </a:ln>
                <a:solidFill>
                  <a:prstClr val="white"/>
                </a:solidFill>
                <a:effectLst/>
                <a:uLnTx/>
                <a:uFillTx/>
                <a:latin typeface="Calibri" panose="020F0502020204030204"/>
                <a:ea typeface="+mn-ea"/>
                <a:cs typeface="+mn-cs"/>
              </a:rPr>
              <a:t>Customer Supplied Information - MATERIAL</a:t>
            </a:r>
          </a:p>
        </p:txBody>
      </p:sp>
      <p:graphicFrame>
        <p:nvGraphicFramePr>
          <p:cNvPr id="4" name="Table 9"/>
          <p:cNvGraphicFramePr>
            <a:graphicFrameLocks noGrp="1"/>
          </p:cNvGraphicFramePr>
          <p:nvPr>
            <p:extLst>
              <p:ext uri="{D42A27DB-BD31-4B8C-83A1-F6EECF244321}">
                <p14:modId xmlns:p14="http://schemas.microsoft.com/office/powerpoint/2010/main" val="524634815"/>
              </p:ext>
            </p:extLst>
          </p:nvPr>
        </p:nvGraphicFramePr>
        <p:xfrm>
          <a:off x="0" y="584777"/>
          <a:ext cx="12192000" cy="5897217"/>
        </p:xfrm>
        <a:graphic>
          <a:graphicData uri="http://schemas.openxmlformats.org/drawingml/2006/table">
            <a:tbl>
              <a:tblPr firstRow="1" bandRow="1">
                <a:effectLst>
                  <a:innerShdw blurRad="63500" dist="50800" dir="2700000">
                    <a:prstClr val="black">
                      <a:alpha val="50000"/>
                    </a:prstClr>
                  </a:innerShdw>
                </a:effectLst>
                <a:tableStyleId>{5C22544A-7EE6-4342-B048-85BDC9FD1C3A}</a:tableStyleId>
              </a:tblPr>
              <a:tblGrid>
                <a:gridCol w="2231923">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3500283">
                  <a:extLst>
                    <a:ext uri="{9D8B030D-6E8A-4147-A177-3AD203B41FA5}">
                      <a16:colId xmlns:a16="http://schemas.microsoft.com/office/drawing/2014/main" val="20002"/>
                    </a:ext>
                  </a:extLst>
                </a:gridCol>
                <a:gridCol w="3716594">
                  <a:extLst>
                    <a:ext uri="{9D8B030D-6E8A-4147-A177-3AD203B41FA5}">
                      <a16:colId xmlns:a16="http://schemas.microsoft.com/office/drawing/2014/main" val="20003"/>
                    </a:ext>
                  </a:extLst>
                </a:gridCol>
              </a:tblGrid>
              <a:tr h="438054">
                <a:tc gridSpan="3">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dirty="0">
                          <a:solidFill>
                            <a:schemeClr val="tx1"/>
                          </a:solidFill>
                        </a:rPr>
                        <a:t>Customer: adjust bold text in green sections below as needed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hMerge="1">
                  <a:txBody>
                    <a:bodyPr/>
                    <a:lstStyle/>
                    <a:p>
                      <a:endParaRPr lang="zh-CN"/>
                    </a:p>
                  </a:txBody>
                  <a:tcPr/>
                </a:tc>
                <a:tc hMerge="1">
                  <a:txBody>
                    <a:bodyPr/>
                    <a:lstStyle/>
                    <a:p>
                      <a:endParaRPr lang="zh-CN"/>
                    </a:p>
                  </a:txBody>
                  <a:tcP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a:solidFill>
                            <a:schemeClr val="tx1"/>
                          </a:solidFill>
                        </a:rPr>
                        <a:t>Take Note</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700887">
                <a:tc>
                  <a:txBody>
                    <a:bodyPr/>
                    <a:lstStyle/>
                    <a:p>
                      <a:r>
                        <a:rPr lang="en-US" sz="1600" b="0" dirty="0"/>
                        <a:t>Material</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1600" b="1" dirty="0" err="1">
                          <a:solidFill>
                            <a:schemeClr val="tx1"/>
                          </a:solidFill>
                        </a:rPr>
                        <a:t>ExxonMobilTM</a:t>
                      </a:r>
                      <a:r>
                        <a:rPr lang="en-US" sz="1600" b="1" dirty="0">
                          <a:solidFill>
                            <a:schemeClr val="tx1"/>
                          </a:solidFill>
                        </a:rPr>
                        <a:t> HDPE HMA 016</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600" dirty="0">
                          <a:solidFill>
                            <a:schemeClr val="tx1"/>
                          </a:solidFill>
                        </a:rPr>
                        <a:t>Confirmed Correct? </a:t>
                      </a:r>
                      <a:r>
                        <a:rPr lang="en-US" sz="1600" b="1" dirty="0">
                          <a:solidFill>
                            <a:schemeClr val="tx1"/>
                          </a:solidFill>
                        </a:rPr>
                        <a:t>Yes   </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100"/>
                        <a:t>*</a:t>
                      </a:r>
                      <a:r>
                        <a:rPr lang="en-US" sz="1400"/>
                        <a:t>Plastic material required. A generic or similar</a:t>
                      </a:r>
                      <a:r>
                        <a:rPr lang="en-US" sz="1400" baseline="0"/>
                        <a:t> grade that is readily available in China it will help streamline the project</a:t>
                      </a:r>
                      <a:endParaRPr lang="en-US" sz="16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r h="631538">
                <a:tc>
                  <a:txBody>
                    <a:bodyPr/>
                    <a:lstStyle/>
                    <a:p>
                      <a:r>
                        <a:rPr lang="en-US" sz="1600" b="0" dirty="0"/>
                        <a:t>Material Source</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1600" b="1" dirty="0">
                          <a:solidFill>
                            <a:schemeClr val="tx1"/>
                          </a:solidFill>
                        </a:rPr>
                        <a:t>China</a:t>
                      </a:r>
                      <a:endParaRPr lang="en-US" sz="1600" b="1"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600" dirty="0">
                          <a:solidFill>
                            <a:schemeClr val="tx1"/>
                          </a:solidFill>
                        </a:rPr>
                        <a:t>Customer Answer? </a:t>
                      </a:r>
                      <a:r>
                        <a:rPr lang="en-US" sz="1600" b="1" dirty="0">
                          <a:solidFill>
                            <a:schemeClr val="tx1"/>
                          </a:solidFill>
                        </a:rPr>
                        <a:t>China </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400"/>
                        <a:t>*If you select China Jade will check to see if it is possible to source material in China</a:t>
                      </a:r>
                      <a:endParaRPr lang="en-US" sz="16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700887">
                <a:tc>
                  <a:txBody>
                    <a:bodyPr/>
                    <a:lstStyle/>
                    <a:p>
                      <a:r>
                        <a:rPr lang="en-US" sz="1600" b="0" dirty="0"/>
                        <a:t>Color</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Yellow, </a:t>
                      </a:r>
                      <a:r>
                        <a:rPr lang="en-US" altLang="zh-CN" sz="1600" b="1" dirty="0">
                          <a:solidFill>
                            <a:schemeClr val="tx1"/>
                          </a:solidFill>
                        </a:rPr>
                        <a:t>Green</a:t>
                      </a:r>
                      <a:r>
                        <a:rPr lang="en-IN" altLang="zh-CN" sz="1600" b="1" dirty="0">
                          <a:solidFill>
                            <a:schemeClr val="tx1"/>
                          </a:solidFill>
                        </a:rPr>
                        <a:t>,</a:t>
                      </a:r>
                      <a:r>
                        <a:rPr lang="zh-CN" altLang="en-US" sz="1600" b="1" dirty="0">
                          <a:solidFill>
                            <a:schemeClr val="tx1"/>
                          </a:solidFill>
                        </a:rPr>
                        <a:t> </a:t>
                      </a:r>
                      <a:r>
                        <a:rPr lang="en-US" altLang="zh-CN" sz="1600" b="1" dirty="0">
                          <a:solidFill>
                            <a:schemeClr val="tx1"/>
                          </a:solidFill>
                        </a:rPr>
                        <a:t>Blue</a:t>
                      </a:r>
                      <a:r>
                        <a:rPr lang="en-IN" altLang="zh-CN" sz="1600" b="1" dirty="0">
                          <a:solidFill>
                            <a:schemeClr val="tx1"/>
                          </a:solidFill>
                        </a:rPr>
                        <a:t>,</a:t>
                      </a:r>
                      <a:r>
                        <a:rPr lang="zh-CN" altLang="en-US" sz="1600" b="1" dirty="0">
                          <a:solidFill>
                            <a:schemeClr val="tx1"/>
                          </a:solidFill>
                        </a:rPr>
                        <a:t> </a:t>
                      </a:r>
                      <a:r>
                        <a:rPr lang="en-US" altLang="zh-CN" sz="1600" b="1" dirty="0">
                          <a:solidFill>
                            <a:schemeClr val="tx1"/>
                          </a:solidFill>
                        </a:rPr>
                        <a:t>Red</a:t>
                      </a:r>
                      <a:endParaRPr lang="en-US" sz="1600" b="1"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600" dirty="0">
                          <a:solidFill>
                            <a:schemeClr val="tx1"/>
                          </a:solidFill>
                        </a:rPr>
                        <a:t>Confirmed Correct? </a:t>
                      </a:r>
                      <a:r>
                        <a:rPr lang="en-US" sz="1600" b="1" dirty="0">
                          <a:solidFill>
                            <a:schemeClr val="tx1"/>
                          </a:solidFill>
                        </a:rPr>
                        <a:t>Yes </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400"/>
                        <a:t>*Color you</a:t>
                      </a:r>
                      <a:r>
                        <a:rPr lang="en-US" sz="1400" baseline="0"/>
                        <a:t> would like to see initial samples. Color additives can affect shrink and other material properties. </a:t>
                      </a:r>
                      <a:endParaRPr lang="en-US" sz="16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r h="496462">
                <a:tc>
                  <a:txBody>
                    <a:bodyPr/>
                    <a:lstStyle/>
                    <a:p>
                      <a:r>
                        <a:rPr lang="en-US" sz="1600" b="0" dirty="0"/>
                        <a:t>Shrink</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1600" b="1" dirty="0">
                          <a:solidFill>
                            <a:schemeClr val="tx1"/>
                          </a:solidFill>
                        </a:rPr>
                        <a:t> .022 in/in (Source: </a:t>
                      </a:r>
                      <a:r>
                        <a:rPr lang="en-US" sz="1600" b="1" baseline="0" dirty="0">
                          <a:solidFill>
                            <a:schemeClr val="tx1"/>
                          </a:solidFill>
                        </a:rPr>
                        <a:t>Customer phone discussion)</a:t>
                      </a:r>
                      <a:endParaRPr lang="en-US" sz="1600" b="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600" dirty="0">
                          <a:solidFill>
                            <a:schemeClr val="tx1"/>
                          </a:solidFill>
                        </a:rPr>
                        <a:t>Confirmed Correct? </a:t>
                      </a:r>
                      <a:r>
                        <a:rPr lang="en-US" sz="1600" b="1" dirty="0">
                          <a:solidFill>
                            <a:schemeClr val="tx1"/>
                          </a:solidFill>
                        </a:rPr>
                        <a:t>Yes  </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400" dirty="0"/>
                        <a:t>*Specific shrink rate. Molds cannot</a:t>
                      </a:r>
                      <a:r>
                        <a:rPr lang="en-US" sz="1400" baseline="0" dirty="0"/>
                        <a:t> be built to a shrink “range”</a:t>
                      </a:r>
                      <a:endParaRPr lang="en-US" sz="16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146018">
                <a:tc gridSpan="4">
                  <a:txBody>
                    <a:bodyPr/>
                    <a:lstStyle/>
                    <a:p>
                      <a:pPr algn="ctr"/>
                      <a:endParaRPr lang="en-US" sz="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zh-CN"/>
                    </a:p>
                  </a:txBody>
                  <a:tcPr/>
                </a:tc>
                <a:tc hMerge="1">
                  <a:txBody>
                    <a:bodyPr/>
                    <a:lstStyle/>
                    <a:p>
                      <a:endParaRPr lang="zh-CN"/>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5"/>
                  </a:ext>
                </a:extLst>
              </a:tr>
              <a:tr h="438054">
                <a:tc gridSpan="3">
                  <a:txBody>
                    <a:bodyPr/>
                    <a:lstStyle/>
                    <a:p>
                      <a:pPr algn="l"/>
                      <a:r>
                        <a:rPr lang="en-US" sz="2400" b="1" dirty="0"/>
                        <a:t>Jade: update bold text in yellow sections as information is known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hMerge="1">
                  <a:txBody>
                    <a:bodyPr/>
                    <a:lstStyle/>
                    <a:p>
                      <a:endParaRPr lang="zh-CN"/>
                    </a:p>
                  </a:txBody>
                  <a:tcPr/>
                </a:tc>
                <a:tc hMerge="1">
                  <a:txBody>
                    <a:bodyPr/>
                    <a:lstStyle/>
                    <a:p>
                      <a:endParaRPr lang="zh-CN"/>
                    </a:p>
                  </a:txBody>
                  <a:tcPr anchor="ctr">
                    <a:lnL w="12700" cap="flat" cmpd="sng" algn="ctr">
                      <a:solidFill>
                        <a:schemeClr val="tx1"/>
                      </a:solidFill>
                      <a:prstDash val="solid"/>
                      <a:round/>
                      <a:headEnd type="none" w="med" len="med"/>
                      <a:tailEnd type="none" w="med" len="med"/>
                    </a:lnL>
                    <a:solidFill>
                      <a:schemeClr val="accent6">
                        <a:lumMod val="60000"/>
                        <a:lumOff val="40000"/>
                      </a:schemeClr>
                    </a:solidFill>
                  </a:tcPr>
                </a:tc>
                <a:tc>
                  <a:txBody>
                    <a:bodyPr/>
                    <a:lstStyle/>
                    <a:p>
                      <a:pPr algn="l"/>
                      <a:r>
                        <a:rPr lang="en-US" sz="2400" b="1"/>
                        <a:t>Take Note</a:t>
                      </a:r>
                      <a:endParaRPr lang="en-US"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6"/>
                  </a:ext>
                </a:extLst>
              </a:tr>
              <a:tr h="363479">
                <a:tc>
                  <a:txBody>
                    <a:bodyPr/>
                    <a:lstStyle/>
                    <a:p>
                      <a:r>
                        <a:rPr lang="en-US" sz="1600" b="0" dirty="0"/>
                        <a:t>Who provides material?</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2">
                  <a:txBody>
                    <a:bodyPr/>
                    <a:lstStyle/>
                    <a:p>
                      <a:r>
                        <a:rPr lang="en-US" sz="1600" b="1" dirty="0">
                          <a:solidFill>
                            <a:schemeClr val="tx1"/>
                          </a:solidFill>
                        </a:rPr>
                        <a:t>China </a:t>
                      </a:r>
                      <a:r>
                        <a:rPr lang="en-US" sz="1600" dirty="0">
                          <a:solidFill>
                            <a:schemeClr val="tx1"/>
                          </a:solidFill>
                        </a:rPr>
                        <a:t>(Jade: DO NOT update until confirmed)</a:t>
                      </a:r>
                      <a:endParaRPr lang="en-US" sz="1600" b="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hMerge="1">
                  <a:txBody>
                    <a:bodyPr/>
                    <a:lstStyle/>
                    <a:p>
                      <a:endParaRPr lang="zh-CN"/>
                    </a:p>
                  </a:txBody>
                  <a:tcPr>
                    <a:lnL w="12700" cmpd="sng">
                      <a:noFill/>
                    </a:lnL>
                  </a:tcPr>
                </a:tc>
                <a:tc>
                  <a:txBody>
                    <a:bodyPr/>
                    <a:lstStyle/>
                    <a:p>
                      <a:r>
                        <a:rPr lang="en-US" sz="1400" dirty="0"/>
                        <a:t>*If China, Jade checks China availability, if customer, add tracking number when shipped</a:t>
                      </a:r>
                      <a:endParaRPr lang="en-US" sz="1600" b="0" dirty="0"/>
                    </a:p>
                  </a:txBody>
                  <a:tcPr marB="14400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7"/>
                  </a:ext>
                </a:extLst>
              </a:tr>
              <a:tr h="475880">
                <a:tc>
                  <a:txBody>
                    <a:bodyPr/>
                    <a:lstStyle/>
                    <a:p>
                      <a:r>
                        <a:rPr lang="en-US" sz="1600" b="0" dirty="0"/>
                        <a:t>Jade to advise minimum safe amount needed for trials and/or production</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2">
                  <a:txBody>
                    <a:bodyPr/>
                    <a:lstStyle/>
                    <a:p>
                      <a:r>
                        <a:rPr lang="en-CA" sz="1600" b="1" dirty="0"/>
                        <a:t>50kg</a:t>
                      </a:r>
                      <a:endParaRPr lang="en-US" sz="1600" b="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hMerge="1">
                  <a:txBody>
                    <a:bodyPr/>
                    <a:lstStyle/>
                    <a:p>
                      <a:endParaRPr lang="zh-CN"/>
                    </a:p>
                  </a:txBody>
                  <a:tcPr>
                    <a:lnL w="12700" cmpd="sng">
                      <a:noFill/>
                    </a:lnL>
                  </a:tcPr>
                </a:tc>
                <a:tc>
                  <a:txBody>
                    <a:bodyPr/>
                    <a:lstStyle/>
                    <a:p>
                      <a:r>
                        <a:rPr lang="en-US" sz="1400" dirty="0"/>
                        <a:t>*</a:t>
                      </a:r>
                      <a:r>
                        <a:rPr lang="en-US" sz="1400" dirty="0" err="1"/>
                        <a:t>lbs</a:t>
                      </a:r>
                      <a:r>
                        <a:rPr lang="en-US" sz="1400" dirty="0"/>
                        <a:t> or kg: Jade to check against number of parts required for mold trial and any additional production parts</a:t>
                      </a:r>
                      <a:endParaRPr lang="en-US" sz="1600" b="0" dirty="0"/>
                    </a:p>
                  </a:txBody>
                  <a:tcPr marB="14400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8"/>
                  </a:ext>
                </a:extLst>
              </a:tr>
              <a:tr h="710479">
                <a:tc>
                  <a:txBody>
                    <a:bodyPr/>
                    <a:lstStyle/>
                    <a:p>
                      <a:r>
                        <a:rPr lang="en-US" sz="1600" b="0" dirty="0"/>
                        <a:t>If Jade asked to provide, check China now</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2">
                  <a:txBody>
                    <a:bodyPr/>
                    <a:lstStyle/>
                    <a:p>
                      <a:r>
                        <a:rPr lang="en-US" sz="1600" b="1" dirty="0">
                          <a:solidFill>
                            <a:schemeClr val="tx1"/>
                          </a:solidFill>
                        </a:rPr>
                        <a:t>Available </a:t>
                      </a:r>
                      <a:r>
                        <a:rPr lang="en-US" sz="1600" b="0" dirty="0">
                          <a:solidFill>
                            <a:schemeClr val="tx1"/>
                          </a:solidFill>
                        </a:rPr>
                        <a:t>(Jade: pick when known – delete if not Jade)</a:t>
                      </a:r>
                      <a:endParaRPr lang="en-US" sz="1600" b="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hMerge="1">
                  <a:txBody>
                    <a:bodyPr/>
                    <a:lstStyle/>
                    <a:p>
                      <a:endParaRPr lang="zh-CN"/>
                    </a:p>
                  </a:txBody>
                  <a:tcPr>
                    <a:lnL w="12700" cmpd="sng">
                      <a:noFill/>
                    </a:lnL>
                  </a:tcPr>
                </a:tc>
                <a:tc>
                  <a:txBody>
                    <a:bodyPr/>
                    <a:lstStyle/>
                    <a:p>
                      <a:r>
                        <a:rPr lang="en-US" sz="1400" dirty="0"/>
                        <a:t>*Jade to check availability NOW, advise back if available</a:t>
                      </a:r>
                      <a:endParaRPr lang="en-US" sz="1600" b="0" dirty="0"/>
                    </a:p>
                  </a:txBody>
                  <a:tcPr marB="14400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9"/>
                  </a:ext>
                </a:extLst>
              </a:tr>
            </a:tbl>
          </a:graphicData>
        </a:graphic>
      </p:graphicFrame>
      <p:sp>
        <p:nvSpPr>
          <p:cNvPr id="14" name="Date Placeholder 9"/>
          <p:cNvSpPr>
            <a:spLocks noGrp="1"/>
          </p:cNvSpPr>
          <p:nvPr>
            <p:ph type="dt" sz="half" idx="10"/>
          </p:nvPr>
        </p:nvSpPr>
        <p:spPr>
          <a:xfrm>
            <a:off x="838200" y="6547104"/>
            <a:ext cx="2743200" cy="301886"/>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7160178-B816-4351-8D7D-A0E04993ABD7}" type="datetime1">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t>4/10/2024</a:t>
            </a:fld>
            <a:endParaRPr kumimoji="0" lang="en-CA"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ooter Placeholder 10"/>
          <p:cNvSpPr>
            <a:spLocks noGrp="1"/>
          </p:cNvSpPr>
          <p:nvPr>
            <p:ph type="ftr" sz="quarter" idx="11"/>
          </p:nvPr>
        </p:nvSpPr>
        <p:spPr>
          <a:xfrm>
            <a:off x="4038600" y="6547104"/>
            <a:ext cx="4114800" cy="301886"/>
          </a:xfr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JadeMolds.com | All Information Herein Is Confidential</a:t>
            </a:r>
            <a:endParaRPr kumimoji="0" lang="en-CA"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Slide Number Placeholder 11"/>
          <p:cNvSpPr>
            <a:spLocks noGrp="1"/>
          </p:cNvSpPr>
          <p:nvPr>
            <p:ph type="sldNum" sz="quarter" idx="12"/>
          </p:nvPr>
        </p:nvSpPr>
        <p:spPr>
          <a:xfrm>
            <a:off x="8610600" y="6547104"/>
            <a:ext cx="2743200" cy="301886"/>
          </a:xfr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204C930-25EB-4974-A793-F093871CB94F}" type="slidenum">
              <a:rPr kumimoji="0" lang="en-CA" sz="1200" b="0" i="0" u="none" strike="noStrike" kern="1200" cap="none" spc="0" normalizeH="0" baseline="0" noProof="0" smtClean="0">
                <a:ln>
                  <a:noFill/>
                </a:ln>
                <a:solidFill>
                  <a:prstClr val="white"/>
                </a:solidFill>
                <a:effectLst/>
                <a:uLnTx/>
                <a:uFillTx/>
                <a:latin typeface="Calibri" panose="020F0502020204030204"/>
                <a:ea typeface="+mn-ea"/>
                <a:cs typeface="+mn-cs"/>
              </a:rPr>
              <a:t>4</a:t>
            </a:fld>
            <a:endParaRPr kumimoji="0" lang="en-CA"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668027" y="0"/>
            <a:ext cx="10420140"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CA" sz="3200" b="1" i="1" u="none" strike="noStrike" kern="1200" cap="none" spc="0" normalizeH="0" baseline="0" noProof="0" dirty="0">
                <a:ln>
                  <a:noFill/>
                </a:ln>
                <a:solidFill>
                  <a:prstClr val="white"/>
                </a:solidFill>
                <a:effectLst/>
                <a:uLnTx/>
                <a:uFillTx/>
                <a:latin typeface="Calibri" panose="020F0502020204030204"/>
                <a:ea typeface="+mn-ea"/>
                <a:cs typeface="+mn-cs"/>
              </a:rPr>
              <a:t>Customer Supplied Information – PRESS INFO</a:t>
            </a:r>
          </a:p>
        </p:txBody>
      </p:sp>
      <p:graphicFrame>
        <p:nvGraphicFramePr>
          <p:cNvPr id="5" name="Table 9"/>
          <p:cNvGraphicFramePr>
            <a:graphicFrameLocks noGrp="1"/>
          </p:cNvGraphicFramePr>
          <p:nvPr>
            <p:extLst>
              <p:ext uri="{D42A27DB-BD31-4B8C-83A1-F6EECF244321}">
                <p14:modId xmlns:p14="http://schemas.microsoft.com/office/powerpoint/2010/main" val="4120104406"/>
              </p:ext>
            </p:extLst>
          </p:nvPr>
        </p:nvGraphicFramePr>
        <p:xfrm>
          <a:off x="0" y="584774"/>
          <a:ext cx="12192002" cy="5962330"/>
        </p:xfrm>
        <a:graphic>
          <a:graphicData uri="http://schemas.openxmlformats.org/drawingml/2006/table">
            <a:tbl>
              <a:tblPr firstRow="1" bandRow="1">
                <a:effectLst>
                  <a:innerShdw blurRad="63500" dist="50800" dir="2700000">
                    <a:prstClr val="black">
                      <a:alpha val="50000"/>
                    </a:prstClr>
                  </a:innerShdw>
                </a:effectLst>
                <a:tableStyleId>{5C22544A-7EE6-4342-B048-85BDC9FD1C3A}</a:tableStyleId>
              </a:tblPr>
              <a:tblGrid>
                <a:gridCol w="2222090">
                  <a:extLst>
                    <a:ext uri="{9D8B030D-6E8A-4147-A177-3AD203B41FA5}">
                      <a16:colId xmlns:a16="http://schemas.microsoft.com/office/drawing/2014/main" val="20000"/>
                    </a:ext>
                  </a:extLst>
                </a:gridCol>
                <a:gridCol w="5771536">
                  <a:extLst>
                    <a:ext uri="{9D8B030D-6E8A-4147-A177-3AD203B41FA5}">
                      <a16:colId xmlns:a16="http://schemas.microsoft.com/office/drawing/2014/main" val="20001"/>
                    </a:ext>
                  </a:extLst>
                </a:gridCol>
                <a:gridCol w="4198376">
                  <a:extLst>
                    <a:ext uri="{9D8B030D-6E8A-4147-A177-3AD203B41FA5}">
                      <a16:colId xmlns:a16="http://schemas.microsoft.com/office/drawing/2014/main" val="20002"/>
                    </a:ext>
                  </a:extLst>
                </a:gridCol>
              </a:tblGrid>
              <a:tr h="495420">
                <a:tc gridSpan="2">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dirty="0">
                          <a:solidFill>
                            <a:schemeClr val="tx1"/>
                          </a:solidFill>
                        </a:rPr>
                        <a:t>Customer: adjust bold text in green sections below as needed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zh-CN"/>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400" dirty="0">
                          <a:solidFill>
                            <a:schemeClr val="tx1"/>
                          </a:solidFill>
                        </a:rPr>
                        <a:t>Take Note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63308">
                <a:tc>
                  <a:txBody>
                    <a:bodyPr/>
                    <a:lstStyle/>
                    <a:p>
                      <a:r>
                        <a:rPr lang="en-US" sz="1600" b="1" dirty="0"/>
                        <a:t>Press Size (tonnage)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600" b="1" dirty="0"/>
                        <a:t>230T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363308">
                <a:tc>
                  <a:txBody>
                    <a:bodyPr/>
                    <a:lstStyle/>
                    <a:p>
                      <a:r>
                        <a:rPr lang="en-US" sz="1600" b="1" dirty="0"/>
                        <a:t>Tie Bar Clearance (</a:t>
                      </a:r>
                      <a:r>
                        <a:rPr lang="en-US" sz="1600" b="1" dirty="0" err="1"/>
                        <a:t>HxV</a:t>
                      </a:r>
                      <a:r>
                        <a:rPr lang="en-US" sz="1600" b="1"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600" b="1" dirty="0"/>
                        <a:t>22” x 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363308">
                <a:tc>
                  <a:txBody>
                    <a:bodyPr/>
                    <a:lstStyle/>
                    <a:p>
                      <a:r>
                        <a:rPr lang="en-US" sz="1600" b="1" dirty="0"/>
                        <a:t>Min Mold Height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600" b="1" dirty="0"/>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363308">
                <a:tc>
                  <a:txBody>
                    <a:bodyPr/>
                    <a:lstStyle/>
                    <a:p>
                      <a:r>
                        <a:rPr lang="en-US" sz="1600" b="1" dirty="0"/>
                        <a:t>Max Mold Height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600" b="1" dirty="0"/>
                        <a:t>22.0”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r h="363308">
                <a:tc>
                  <a:txBody>
                    <a:bodyPr/>
                    <a:lstStyle/>
                    <a:p>
                      <a:r>
                        <a:rPr lang="en-US" sz="1600" b="1" dirty="0"/>
                        <a:t>Max Daylight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600" b="1" dirty="0"/>
                        <a:t>42.0”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r h="363308">
                <a:tc>
                  <a:txBody>
                    <a:bodyPr/>
                    <a:lstStyle/>
                    <a:p>
                      <a:r>
                        <a:rPr lang="en-US" sz="1600" b="1" dirty="0"/>
                        <a:t>Max Ejector Travel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600" b="1" dirty="0"/>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6"/>
                  </a:ext>
                </a:extLst>
              </a:tr>
              <a:tr h="363308">
                <a:tc>
                  <a:txBody>
                    <a:bodyPr/>
                    <a:lstStyle/>
                    <a:p>
                      <a:r>
                        <a:rPr lang="en-US" sz="1600" b="1" dirty="0"/>
                        <a:t>Barrel Size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600" b="1" dirty="0"/>
                        <a:t>xx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7"/>
                  </a:ext>
                </a:extLst>
              </a:tr>
              <a:tr h="363308">
                <a:tc gridSpan="2">
                  <a:txBody>
                    <a:bodyPr/>
                    <a:lstStyle/>
                    <a:p>
                      <a:pPr algn="ctr"/>
                      <a:r>
                        <a:rPr lang="en-US" sz="1600" b="1" dirty="0">
                          <a:solidFill>
                            <a:schemeClr val="bg1"/>
                          </a:solidFill>
                        </a:rPr>
                        <a:t>Customer: Delete incorrect SAMPLE details below and enter correct details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zh-CN"/>
                    </a:p>
                  </a:txBody>
                  <a:tcPr/>
                </a:tc>
                <a:tc>
                  <a:txBody>
                    <a:bodyPr/>
                    <a:lstStyle/>
                    <a:p>
                      <a:pPr algn="ct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8"/>
                  </a:ext>
                </a:extLst>
              </a:tr>
              <a:tr h="363308">
                <a:tc>
                  <a:txBody>
                    <a:bodyPr/>
                    <a:lstStyle/>
                    <a:p>
                      <a:r>
                        <a:rPr lang="en-US" sz="1600" b="1" dirty="0"/>
                        <a:t>Clamp slot height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600" b="1" dirty="0">
                          <a:solidFill>
                            <a:schemeClr val="tx1"/>
                          </a:solidFill>
                        </a:rPr>
                        <a:t>.875  </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9"/>
                  </a:ext>
                </a:extLst>
              </a:tr>
              <a:tr h="363308">
                <a:tc>
                  <a:txBody>
                    <a:bodyPr/>
                    <a:lstStyle/>
                    <a:p>
                      <a:r>
                        <a:rPr lang="en-US" sz="1600" b="1" dirty="0"/>
                        <a:t>Locating Ring Diameter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600" b="1" dirty="0">
                          <a:solidFill>
                            <a:schemeClr val="tx1"/>
                          </a:solidFill>
                        </a:rPr>
                        <a:t>3.990  </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0"/>
                  </a:ext>
                </a:extLst>
              </a:tr>
              <a:tr h="363308">
                <a:tc>
                  <a:txBody>
                    <a:bodyPr/>
                    <a:lstStyle/>
                    <a:p>
                      <a:r>
                        <a:rPr lang="en-US" sz="1600" b="1" dirty="0"/>
                        <a:t>Nozzle Radius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600" b="1" dirty="0">
                          <a:solidFill>
                            <a:schemeClr val="tx1"/>
                          </a:solidFill>
                        </a:rPr>
                        <a:t>1/2”  </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1"/>
                  </a:ext>
                </a:extLst>
              </a:tr>
              <a:tr h="380598">
                <a:tc>
                  <a:txBody>
                    <a:bodyPr/>
                    <a:lstStyle/>
                    <a:p>
                      <a:r>
                        <a:rPr lang="en-US" sz="1600" b="1" dirty="0"/>
                        <a:t>KO Pattern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600" b="1" dirty="0">
                          <a:solidFill>
                            <a:schemeClr val="tx1"/>
                          </a:solidFill>
                        </a:rPr>
                        <a:t>Center, 7 x 7, 4 x 16  </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600" dirty="0"/>
                        <a:t>We require at least a center Knock out to sample</a:t>
                      </a:r>
                      <a:endParaRPr 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2"/>
                  </a:ext>
                </a:extLst>
              </a:tr>
              <a:tr h="363308">
                <a:tc>
                  <a:txBody>
                    <a:bodyPr/>
                    <a:lstStyle/>
                    <a:p>
                      <a:r>
                        <a:rPr lang="en-US" sz="1600" b="1" dirty="0"/>
                        <a:t>KO extension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600" b="1" dirty="0">
                          <a:solidFill>
                            <a:schemeClr val="tx1"/>
                          </a:solidFill>
                        </a:rPr>
                        <a:t>None  </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3"/>
                  </a:ext>
                </a:extLst>
              </a:tr>
              <a:tr h="363308">
                <a:tc>
                  <a:txBody>
                    <a:bodyPr/>
                    <a:lstStyle/>
                    <a:p>
                      <a:r>
                        <a:rPr lang="en-US" sz="1600" b="1" dirty="0"/>
                        <a:t>KO Threads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600" b="1">
                          <a:solidFill>
                            <a:schemeClr val="tx1"/>
                          </a:solidFill>
                        </a:rPr>
                        <a:t>½-13</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4"/>
                  </a:ext>
                </a:extLst>
              </a:tr>
              <a:tr h="363308">
                <a:tc>
                  <a:txBody>
                    <a:bodyPr/>
                    <a:lstStyle/>
                    <a:p>
                      <a:r>
                        <a:rPr lang="en-US" sz="1600" b="1" dirty="0"/>
                        <a:t>Water fittings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600" b="1" dirty="0">
                          <a:solidFill>
                            <a:schemeClr val="tx1"/>
                          </a:solidFill>
                        </a:rPr>
                        <a:t>300 (.375 ID) series  </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600" b="0" dirty="0">
                          <a:solidFill>
                            <a:schemeClr val="tx1"/>
                          </a:solidFill>
                        </a:rPr>
                        <a:t>Jade Standard: 28mm diameter Counter Bore</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5"/>
                  </a:ext>
                </a:extLst>
              </a:tr>
            </a:tbl>
          </a:graphicData>
        </a:graphic>
      </p:graphicFrame>
      <p:sp>
        <p:nvSpPr>
          <p:cNvPr id="14" name="Date Placeholder 9"/>
          <p:cNvSpPr>
            <a:spLocks noGrp="1"/>
          </p:cNvSpPr>
          <p:nvPr>
            <p:ph type="dt" sz="half" idx="10"/>
          </p:nvPr>
        </p:nvSpPr>
        <p:spPr>
          <a:xfrm>
            <a:off x="838200" y="6547104"/>
            <a:ext cx="2743200" cy="301886"/>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7160178-B816-4351-8D7D-A0E04993ABD7}" type="datetime1">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t>4/10/2024</a:t>
            </a:fld>
            <a:endParaRPr kumimoji="0" lang="en-CA"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ooter Placeholder 10"/>
          <p:cNvSpPr>
            <a:spLocks noGrp="1"/>
          </p:cNvSpPr>
          <p:nvPr>
            <p:ph type="ftr" sz="quarter" idx="11"/>
          </p:nvPr>
        </p:nvSpPr>
        <p:spPr>
          <a:xfrm>
            <a:off x="4038600" y="6547104"/>
            <a:ext cx="4114800" cy="301886"/>
          </a:xfr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JadeMolds.com | All Information Herein Is Confidential</a:t>
            </a:r>
            <a:endParaRPr kumimoji="0" lang="en-CA"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Slide Number Placeholder 11"/>
          <p:cNvSpPr>
            <a:spLocks noGrp="1"/>
          </p:cNvSpPr>
          <p:nvPr>
            <p:ph type="sldNum" sz="quarter" idx="12"/>
          </p:nvPr>
        </p:nvSpPr>
        <p:spPr>
          <a:xfrm>
            <a:off x="8610600" y="6547104"/>
            <a:ext cx="2743200" cy="301886"/>
          </a:xfr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204C930-25EB-4974-A793-F093871CB94F}" type="slidenum">
              <a:rPr kumimoji="0" lang="en-CA" sz="1200" b="0" i="0" u="none" strike="noStrike" kern="1200" cap="none" spc="0" normalizeH="0" baseline="0" noProof="0" smtClean="0">
                <a:ln>
                  <a:noFill/>
                </a:ln>
                <a:solidFill>
                  <a:prstClr val="white"/>
                </a:solidFill>
                <a:effectLst/>
                <a:uLnTx/>
                <a:uFillTx/>
                <a:latin typeface="Calibri" panose="020F0502020204030204"/>
                <a:ea typeface="+mn-ea"/>
                <a:cs typeface="+mn-cs"/>
              </a:rPr>
              <a:t>5</a:t>
            </a:fld>
            <a:endParaRPr kumimoji="0" lang="en-CA"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668027" y="0"/>
            <a:ext cx="10420140"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CA" sz="3200" b="1" i="1" u="none" strike="noStrike" kern="1200" cap="none" spc="0" normalizeH="0" baseline="0" noProof="0" dirty="0">
                <a:ln>
                  <a:noFill/>
                </a:ln>
                <a:solidFill>
                  <a:prstClr val="white"/>
                </a:solidFill>
                <a:effectLst/>
                <a:uLnTx/>
                <a:uFillTx/>
                <a:latin typeface="Calibri" panose="020F0502020204030204"/>
                <a:ea typeface="+mn-ea"/>
                <a:cs typeface="+mn-cs"/>
              </a:rPr>
              <a:t>Customer Supplied Information – TEXTURE MAP FINISH</a:t>
            </a:r>
          </a:p>
        </p:txBody>
      </p:sp>
      <p:sp>
        <p:nvSpPr>
          <p:cNvPr id="19" name="Date Placeholder 9"/>
          <p:cNvSpPr>
            <a:spLocks noGrp="1"/>
          </p:cNvSpPr>
          <p:nvPr>
            <p:ph type="dt" sz="half" idx="10"/>
          </p:nvPr>
        </p:nvSpPr>
        <p:spPr>
          <a:xfrm>
            <a:off x="838200" y="6547104"/>
            <a:ext cx="2743200" cy="301886"/>
          </a:xfrm>
        </p:spPr>
        <p:txBody>
          <a:bodyPr/>
          <a:lstStyle/>
          <a:p>
            <a:fld id="{A7160178-B816-4351-8D7D-A0E04993ABD7}" type="datetime1">
              <a:rPr lang="en-US" smtClean="0">
                <a:solidFill>
                  <a:schemeClr val="bg1"/>
                </a:solidFill>
              </a:rPr>
              <a:t>4/10/2024</a:t>
            </a:fld>
            <a:endParaRPr lang="en-CA" dirty="0">
              <a:solidFill>
                <a:schemeClr val="bg1"/>
              </a:solidFill>
            </a:endParaRPr>
          </a:p>
        </p:txBody>
      </p:sp>
      <p:sp>
        <p:nvSpPr>
          <p:cNvPr id="20" name="Footer Placeholder 10"/>
          <p:cNvSpPr>
            <a:spLocks noGrp="1"/>
          </p:cNvSpPr>
          <p:nvPr>
            <p:ph type="ftr" sz="quarter" idx="11"/>
          </p:nvPr>
        </p:nvSpPr>
        <p:spPr>
          <a:xfrm>
            <a:off x="4038600" y="6547104"/>
            <a:ext cx="4114800" cy="301886"/>
          </a:xfrm>
        </p:spPr>
        <p:txBody>
          <a:bodyPr/>
          <a:lstStyle/>
          <a:p>
            <a:r>
              <a:rPr lang="en-US" dirty="0">
                <a:solidFill>
                  <a:schemeClr val="bg1"/>
                </a:solidFill>
              </a:rPr>
              <a:t>JadeMolds.com | All Information Herein Is Confidential</a:t>
            </a:r>
            <a:endParaRPr lang="en-CA" dirty="0">
              <a:solidFill>
                <a:schemeClr val="bg1"/>
              </a:solidFill>
            </a:endParaRPr>
          </a:p>
        </p:txBody>
      </p:sp>
      <p:sp>
        <p:nvSpPr>
          <p:cNvPr id="21" name="Slide Number Placeholder 11"/>
          <p:cNvSpPr>
            <a:spLocks noGrp="1"/>
          </p:cNvSpPr>
          <p:nvPr>
            <p:ph type="sldNum" sz="quarter" idx="12"/>
          </p:nvPr>
        </p:nvSpPr>
        <p:spPr>
          <a:xfrm>
            <a:off x="8610600" y="6547104"/>
            <a:ext cx="2743200" cy="301886"/>
          </a:xfrm>
        </p:spPr>
        <p:txBody>
          <a:bodyPr/>
          <a:lstStyle/>
          <a:p>
            <a:fld id="{A204C930-25EB-4974-A793-F093871CB94F}" type="slidenum">
              <a:rPr lang="en-CA" smtClean="0">
                <a:solidFill>
                  <a:schemeClr val="bg1"/>
                </a:solidFill>
              </a:rPr>
              <a:t>6</a:t>
            </a:fld>
            <a:endParaRPr lang="en-CA">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262184364"/>
              </p:ext>
            </p:extLst>
          </p:nvPr>
        </p:nvGraphicFramePr>
        <p:xfrm>
          <a:off x="0" y="584774"/>
          <a:ext cx="12192000" cy="5962328"/>
        </p:xfrm>
        <a:graphic>
          <a:graphicData uri="http://schemas.openxmlformats.org/drawingml/2006/table">
            <a:tbl>
              <a:tblPr firstRow="1" bandRow="1">
                <a:tableStyleId>{073A0DAA-6AF3-43AB-8588-CEC1D06C72B9}</a:tableStyleId>
              </a:tblPr>
              <a:tblGrid>
                <a:gridCol w="4699818">
                  <a:extLst>
                    <a:ext uri="{9D8B030D-6E8A-4147-A177-3AD203B41FA5}">
                      <a16:colId xmlns:a16="http://schemas.microsoft.com/office/drawing/2014/main" val="20000"/>
                    </a:ext>
                  </a:extLst>
                </a:gridCol>
                <a:gridCol w="1347020">
                  <a:extLst>
                    <a:ext uri="{9D8B030D-6E8A-4147-A177-3AD203B41FA5}">
                      <a16:colId xmlns:a16="http://schemas.microsoft.com/office/drawing/2014/main" val="20001"/>
                    </a:ext>
                  </a:extLst>
                </a:gridCol>
                <a:gridCol w="4720240">
                  <a:extLst>
                    <a:ext uri="{9D8B030D-6E8A-4147-A177-3AD203B41FA5}">
                      <a16:colId xmlns:a16="http://schemas.microsoft.com/office/drawing/2014/main" val="20002"/>
                    </a:ext>
                  </a:extLst>
                </a:gridCol>
                <a:gridCol w="1424922">
                  <a:extLst>
                    <a:ext uri="{9D8B030D-6E8A-4147-A177-3AD203B41FA5}">
                      <a16:colId xmlns:a16="http://schemas.microsoft.com/office/drawing/2014/main" val="20003"/>
                    </a:ext>
                  </a:extLst>
                </a:gridCol>
              </a:tblGrid>
              <a:tr h="510822">
                <a:tc gridSpan="4">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400" b="1" dirty="0">
                          <a:solidFill>
                            <a:schemeClr val="tx1"/>
                          </a:solidFill>
                        </a:rPr>
                        <a:t>Customer: adjust bold text in green sections below as needed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314534">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Cavity Side Finish- </a:t>
                      </a:r>
                      <a:r>
                        <a:rPr lang="en-US" altLang="zh-CN" sz="1200" dirty="0">
                          <a:latin typeface="Arial" panose="020B0604020202020204" pitchFamily="34" charset="0"/>
                          <a:cs typeface="Arial" panose="020B0604020202020204" pitchFamily="34" charset="0"/>
                        </a:rPr>
                        <a:t>Medium Semi-glossy finish B-2 400 Grit paper</a:t>
                      </a:r>
                    </a:p>
                    <a:p>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US" sz="1200" b="1" dirty="0">
                          <a:solidFill>
                            <a:srgbClr val="FF0000"/>
                          </a:solidFill>
                        </a:rPr>
                        <a:t>Draft Required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aseline="0" dirty="0">
                          <a:solidFill>
                            <a:schemeClr val="tx1"/>
                          </a:solidFill>
                        </a:rPr>
                        <a:t>Core Side Finish: </a:t>
                      </a:r>
                      <a:r>
                        <a:rPr lang="en-US" altLang="zh-CN" sz="1200" dirty="0">
                          <a:latin typeface="Arial" panose="020B0604020202020204" pitchFamily="34" charset="0"/>
                          <a:cs typeface="Arial" panose="020B0604020202020204" pitchFamily="34" charset="0"/>
                        </a:rPr>
                        <a:t>Medium Semi-glossy finish B-2 400 Grit paper</a:t>
                      </a:r>
                    </a:p>
                    <a:p>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US" sz="1200" b="1" dirty="0">
                          <a:solidFill>
                            <a:srgbClr val="FF0000"/>
                          </a:solidFill>
                        </a:rPr>
                        <a:t>Draft Required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14534">
                <a:tc vMerge="1">
                  <a:txBody>
                    <a:bodyPr/>
                    <a:lstStyle/>
                    <a:p>
                      <a:endParaRPr lang="zh-CN"/>
                    </a:p>
                  </a:txBody>
                  <a:tcPr/>
                </a:tc>
                <a:tc>
                  <a:txBody>
                    <a:bodyPr/>
                    <a:lstStyle/>
                    <a:p>
                      <a:endParaRPr lang="en-US" sz="12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CN"/>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284153">
                <a:tc gridSpan="2">
                  <a:txBody>
                    <a:bodyPr/>
                    <a:lstStyle/>
                    <a:p>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sz="1400" dirty="0"/>
                    </a:p>
                  </a:txBody>
                  <a:tcPr marB="14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p>
                  </a:txBody>
                  <a:tcPr/>
                </a:tc>
                <a:extLst>
                  <a:ext uri="{0D108BD9-81ED-4DB2-BD59-A6C34878D82A}">
                    <a16:rowId xmlns:a16="http://schemas.microsoft.com/office/drawing/2014/main" val="10003"/>
                  </a:ext>
                </a:extLst>
              </a:tr>
              <a:tr h="538285">
                <a:tc gridSpan="2">
                  <a: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zh-CN"/>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zh-CN"/>
                    </a:p>
                  </a:txBody>
                  <a:tcPr/>
                </a:tc>
                <a:extLst>
                  <a:ext uri="{0D108BD9-81ED-4DB2-BD59-A6C34878D82A}">
                    <a16:rowId xmlns:a16="http://schemas.microsoft.com/office/drawing/2014/main" val="10004"/>
                  </a:ext>
                </a:extLst>
              </a:tr>
            </a:tbl>
          </a:graphicData>
        </a:graphic>
      </p:graphicFrame>
      <p:pic>
        <p:nvPicPr>
          <p:cNvPr id="8" name="Picture 7">
            <a:extLst>
              <a:ext uri="{FF2B5EF4-FFF2-40B4-BE49-F238E27FC236}">
                <a16:creationId xmlns:a16="http://schemas.microsoft.com/office/drawing/2014/main" id="{E26CCA25-2985-C07C-F272-DE34FA66FB1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075815" y="1923181"/>
            <a:ext cx="3826381" cy="3521490"/>
          </a:xfrm>
          <a:prstGeom prst="rect">
            <a:avLst/>
          </a:prstGeom>
        </p:spPr>
      </p:pic>
      <p:pic>
        <p:nvPicPr>
          <p:cNvPr id="9" name="Picture 8">
            <a:extLst>
              <a:ext uri="{FF2B5EF4-FFF2-40B4-BE49-F238E27FC236}">
                <a16:creationId xmlns:a16="http://schemas.microsoft.com/office/drawing/2014/main" id="{64B90ABC-5BC5-46B4-3B25-1B28BF901D3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189046" y="1842677"/>
            <a:ext cx="3587109" cy="360199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668027" y="0"/>
            <a:ext cx="10420140"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CA" sz="3200" b="1" i="1" u="none" strike="noStrike" kern="1200" cap="none" spc="0" normalizeH="0" baseline="0" noProof="0" dirty="0">
                <a:ln>
                  <a:noFill/>
                </a:ln>
                <a:solidFill>
                  <a:prstClr val="white"/>
                </a:solidFill>
                <a:effectLst/>
                <a:uLnTx/>
                <a:uFillTx/>
                <a:latin typeface="Calibri" panose="020F0502020204030204"/>
                <a:ea typeface="+mn-ea"/>
                <a:cs typeface="+mn-cs"/>
              </a:rPr>
              <a:t>Customer Supplied Information – PART ENGRAVE DETAIL</a:t>
            </a:r>
          </a:p>
        </p:txBody>
      </p:sp>
      <p:graphicFrame>
        <p:nvGraphicFramePr>
          <p:cNvPr id="11" name="Table 9"/>
          <p:cNvGraphicFramePr>
            <a:graphicFrameLocks noGrp="1"/>
          </p:cNvGraphicFramePr>
          <p:nvPr>
            <p:extLst>
              <p:ext uri="{D42A27DB-BD31-4B8C-83A1-F6EECF244321}">
                <p14:modId xmlns:p14="http://schemas.microsoft.com/office/powerpoint/2010/main" val="2708047495"/>
              </p:ext>
            </p:extLst>
          </p:nvPr>
        </p:nvGraphicFramePr>
        <p:xfrm>
          <a:off x="0" y="584775"/>
          <a:ext cx="12192000" cy="5962329"/>
        </p:xfrm>
        <a:graphic>
          <a:graphicData uri="http://schemas.openxmlformats.org/drawingml/2006/table">
            <a:tbl>
              <a:tblPr firstRow="1" bandRow="1">
                <a:tableStyleId>{073A0DAA-6AF3-43AB-8588-CEC1D06C72B9}</a:tableStyleId>
              </a:tblPr>
              <a:tblGrid>
                <a:gridCol w="1586391">
                  <a:extLst>
                    <a:ext uri="{9D8B030D-6E8A-4147-A177-3AD203B41FA5}">
                      <a16:colId xmlns:a16="http://schemas.microsoft.com/office/drawing/2014/main" val="20000"/>
                    </a:ext>
                  </a:extLst>
                </a:gridCol>
                <a:gridCol w="4742263">
                  <a:extLst>
                    <a:ext uri="{9D8B030D-6E8A-4147-A177-3AD203B41FA5}">
                      <a16:colId xmlns:a16="http://schemas.microsoft.com/office/drawing/2014/main" val="20001"/>
                    </a:ext>
                  </a:extLst>
                </a:gridCol>
                <a:gridCol w="1343287">
                  <a:extLst>
                    <a:ext uri="{9D8B030D-6E8A-4147-A177-3AD203B41FA5}">
                      <a16:colId xmlns:a16="http://schemas.microsoft.com/office/drawing/2014/main" val="20002"/>
                    </a:ext>
                  </a:extLst>
                </a:gridCol>
                <a:gridCol w="4520059">
                  <a:extLst>
                    <a:ext uri="{9D8B030D-6E8A-4147-A177-3AD203B41FA5}">
                      <a16:colId xmlns:a16="http://schemas.microsoft.com/office/drawing/2014/main" val="20003"/>
                    </a:ext>
                  </a:extLst>
                </a:gridCol>
              </a:tblGrid>
              <a:tr h="463908">
                <a:tc gridSpan="4">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400" b="1" dirty="0">
                          <a:solidFill>
                            <a:schemeClr val="tx1"/>
                          </a:solidFill>
                        </a:rPr>
                        <a:t>Customer: adjust bold text in green sections below as needed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463908">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600" b="1" i="0" u="none" strike="noStrike" kern="1200" cap="none" spc="0" normalizeH="0" baseline="0" noProof="0" dirty="0">
                          <a:ln>
                            <a:noFill/>
                          </a:ln>
                          <a:solidFill>
                            <a:prstClr val="black"/>
                          </a:solidFill>
                          <a:effectLst/>
                          <a:uLnTx/>
                          <a:uFillTx/>
                          <a:latin typeface="+mn-lt"/>
                          <a:ea typeface="+mn-ea"/>
                          <a:cs typeface="+mn-cs"/>
                        </a:rPr>
                        <a:t>Date Code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mn-lt"/>
                          <a:ea typeface="+mn-ea"/>
                          <a:cs typeface="+mn-cs"/>
                        </a:rPr>
                        <a:t>If Date Code is Required put catalog number of the Date Code here (example “DMDP06-22”). If not required leave blank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600" b="1" i="0" u="none" strike="noStrike" kern="1200" cap="none" spc="0" normalizeH="0" baseline="0" noProof="0" dirty="0">
                          <a:ln>
                            <a:noFill/>
                          </a:ln>
                          <a:solidFill>
                            <a:prstClr val="black"/>
                          </a:solidFill>
                          <a:effectLst/>
                          <a:uLnTx/>
                          <a:uFillTx/>
                          <a:latin typeface="+mn-lt"/>
                          <a:ea typeface="+mn-ea"/>
                          <a:cs typeface="+mn-cs"/>
                        </a:rPr>
                        <a:t>Recycle Code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mn-lt"/>
                          <a:ea typeface="+mn-ea"/>
                          <a:cs typeface="+mn-cs"/>
                        </a:rPr>
                        <a:t>Put  Recycle Code here (example HDPE2 or triangle symbol).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mn-lt"/>
                          <a:ea typeface="+mn-ea"/>
                          <a:cs typeface="+mn-cs"/>
                        </a:rPr>
                        <a:t>If not required leave blank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1"/>
                  </a:ext>
                </a:extLst>
              </a:tr>
              <a:tr h="587617">
                <a:tc>
                  <a:txBody>
                    <a:bodyPr/>
                    <a:lstStyle/>
                    <a:p>
                      <a:r>
                        <a:rPr lang="en-US" sz="1600" b="1" dirty="0"/>
                        <a:t>Part Number/Rev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a:solidFill>
                            <a:schemeClr val="tx1"/>
                          </a:solidFill>
                        </a:rPr>
                        <a:t>Put part number “Text” here (example “PN800-4329 R3”). Part number</a:t>
                      </a:r>
                      <a:r>
                        <a:rPr lang="en-US" sz="1200" b="1" baseline="0" dirty="0">
                          <a:solidFill>
                            <a:schemeClr val="tx1"/>
                          </a:solidFill>
                        </a:rPr>
                        <a:t> can be solid or inserted. Rev level will be inserted on a core pin</a:t>
                      </a:r>
                      <a:endParaRPr lang="en-US" sz="12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US" sz="1600" b="1" dirty="0">
                          <a:solidFill>
                            <a:schemeClr val="tx1"/>
                          </a:solidFill>
                        </a:rPr>
                        <a:t>Cavity 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t>A1,A2,A3,A4.....A32</a:t>
                      </a:r>
                      <a:endParaRPr lang="en-US" sz="12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2"/>
                  </a:ext>
                </a:extLst>
              </a:tr>
              <a:tr h="4006815">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600" dirty="0">
                          <a:solidFill>
                            <a:srgbClr val="FF0000"/>
                          </a:solidFill>
                        </a:rPr>
                        <a:t>Please put a screen shot of the highlighted surface where the Date Code, Part Number, Recycle Code and Core ID is located. </a:t>
                      </a:r>
                    </a:p>
                    <a:p>
                      <a:pPr marL="0" marR="0" lvl="0" indent="0" algn="ctr" defTabSz="914400" rtl="0" eaLnBrk="1" fontAlgn="auto" latinLnBrk="0" hangingPunct="1">
                        <a:lnSpc>
                          <a:spcPct val="100000"/>
                        </a:lnSpc>
                        <a:spcBef>
                          <a:spcPts val="0"/>
                        </a:spcBef>
                        <a:spcAft>
                          <a:spcPts val="0"/>
                        </a:spcAft>
                        <a:buClrTx/>
                        <a:buSzTx/>
                        <a:buFontTx/>
                        <a:buNone/>
                        <a:defRPr/>
                      </a:pPr>
                      <a:endParaRPr lang="en-US" sz="1600" dirty="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defRPr/>
                      </a:pPr>
                      <a:r>
                        <a:rPr lang="en-US" sz="1600" dirty="0">
                          <a:solidFill>
                            <a:srgbClr val="FF0000"/>
                          </a:solidFill>
                        </a:rPr>
                        <a:t>If</a:t>
                      </a:r>
                      <a:r>
                        <a:rPr lang="en-US" sz="1600" baseline="0" dirty="0">
                          <a:solidFill>
                            <a:srgbClr val="FF0000"/>
                          </a:solidFill>
                        </a:rPr>
                        <a:t> it is not required, remove note above. Use 1 picture only unless Core and Cavity locations are required</a:t>
                      </a:r>
                      <a:endParaRPr lang="en-US" sz="160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defRPr/>
                      </a:pPr>
                      <a:endParaRPr lang="en-US"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800" dirty="0">
                          <a:solidFill>
                            <a:srgbClr val="FF0000"/>
                          </a:solidFill>
                        </a:rPr>
                        <a:t> </a:t>
                      </a:r>
                      <a:endParaRPr lang="en-US" sz="1400" dirty="0"/>
                    </a:p>
                  </a:txBody>
                  <a:tcPr marB="14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p>
                  </a:txBody>
                  <a:tcPr/>
                </a:tc>
                <a:extLst>
                  <a:ext uri="{0D108BD9-81ED-4DB2-BD59-A6C34878D82A}">
                    <a16:rowId xmlns:a16="http://schemas.microsoft.com/office/drawing/2014/main" val="10003"/>
                  </a:ext>
                </a:extLst>
              </a:tr>
              <a:tr h="440081">
                <a:tc gridSpan="4">
                  <a: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600" b="1"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zh-CN"/>
                    </a:p>
                  </a:txBody>
                  <a:tcPr/>
                </a:tc>
                <a:tc hMerge="1">
                  <a:txBody>
                    <a:bodyPr/>
                    <a:lstStyle/>
                    <a:p>
                      <a:endParaRPr lang="zh-CN"/>
                    </a:p>
                  </a:txBody>
                  <a:tcPr marB="14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p>
                  </a:txBody>
                  <a:tcPr/>
                </a:tc>
                <a:extLst>
                  <a:ext uri="{0D108BD9-81ED-4DB2-BD59-A6C34878D82A}">
                    <a16:rowId xmlns:a16="http://schemas.microsoft.com/office/drawing/2014/main" val="10004"/>
                  </a:ext>
                </a:extLst>
              </a:tr>
            </a:tbl>
          </a:graphicData>
        </a:graphic>
      </p:graphicFrame>
      <p:sp>
        <p:nvSpPr>
          <p:cNvPr id="19" name="Date Placeholder 9"/>
          <p:cNvSpPr>
            <a:spLocks noGrp="1"/>
          </p:cNvSpPr>
          <p:nvPr>
            <p:ph type="dt" sz="half" idx="10"/>
          </p:nvPr>
        </p:nvSpPr>
        <p:spPr>
          <a:xfrm>
            <a:off x="838200" y="6547104"/>
            <a:ext cx="2743200" cy="301886"/>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7160178-B816-4351-8D7D-A0E04993ABD7}" type="datetime1">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t>4/10/2024</a:t>
            </a:fld>
            <a:endParaRPr kumimoji="0" lang="en-CA"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Footer Placeholder 10"/>
          <p:cNvSpPr>
            <a:spLocks noGrp="1"/>
          </p:cNvSpPr>
          <p:nvPr>
            <p:ph type="ftr" sz="quarter" idx="11"/>
          </p:nvPr>
        </p:nvSpPr>
        <p:spPr>
          <a:xfrm>
            <a:off x="4038600" y="6547104"/>
            <a:ext cx="4114800" cy="301886"/>
          </a:xfr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JadeMolds.com | All Information Herein Is Confidential</a:t>
            </a:r>
            <a:endParaRPr kumimoji="0" lang="en-CA"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Slide Number Placeholder 11"/>
          <p:cNvSpPr>
            <a:spLocks noGrp="1"/>
          </p:cNvSpPr>
          <p:nvPr>
            <p:ph type="sldNum" sz="quarter" idx="12"/>
          </p:nvPr>
        </p:nvSpPr>
        <p:spPr>
          <a:xfrm>
            <a:off x="8610600" y="6547104"/>
            <a:ext cx="2743200" cy="301886"/>
          </a:xfr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204C930-25EB-4974-A793-F093871CB94F}" type="slidenum">
              <a:rPr kumimoji="0" lang="en-CA" sz="1200" b="0" i="0" u="none" strike="noStrike" kern="1200" cap="none" spc="0" normalizeH="0" baseline="0" noProof="0" smtClean="0">
                <a:ln>
                  <a:noFill/>
                </a:ln>
                <a:solidFill>
                  <a:prstClr val="white"/>
                </a:solidFill>
                <a:effectLst/>
                <a:uLnTx/>
                <a:uFillTx/>
                <a:latin typeface="Calibri" panose="020F0502020204030204"/>
                <a:ea typeface="+mn-ea"/>
                <a:cs typeface="+mn-cs"/>
              </a:rPr>
              <a:t>7</a:t>
            </a:fld>
            <a:endParaRPr kumimoji="0" lang="en-CA"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30">
            <a:extLst>
              <a:ext uri="{FF2B5EF4-FFF2-40B4-BE49-F238E27FC236}">
                <a16:creationId xmlns:a16="http://schemas.microsoft.com/office/drawing/2014/main" id="{96520E14-79BF-8203-663A-A4E9622CCE87}"/>
              </a:ext>
            </a:extLst>
          </p:cNvPr>
          <p:cNvSpPr/>
          <p:nvPr/>
        </p:nvSpPr>
        <p:spPr>
          <a:xfrm>
            <a:off x="6925462" y="2486591"/>
            <a:ext cx="966516" cy="261610"/>
          </a:xfrm>
          <a:prstGeom prst="rect">
            <a:avLst/>
          </a:prstGeom>
          <a:noFill/>
          <a:ln>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100" dirty="0">
                <a:solidFill>
                  <a:srgbClr val="C00000"/>
                </a:solidFill>
                <a:latin typeface="Bahnschrift" panose="020B0502040204020203" pitchFamily="34" charset="0"/>
              </a:rPr>
              <a:t>Cavity ID:1-2</a:t>
            </a:r>
          </a:p>
        </p:txBody>
      </p:sp>
      <p:pic>
        <p:nvPicPr>
          <p:cNvPr id="3" name="图片 4">
            <a:extLst>
              <a:ext uri="{FF2B5EF4-FFF2-40B4-BE49-F238E27FC236}">
                <a16:creationId xmlns:a16="http://schemas.microsoft.com/office/drawing/2014/main" id="{A88AE3A3-29B8-5D93-AADE-83DAA061007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824546" y="3050087"/>
            <a:ext cx="5069947" cy="2592774"/>
          </a:xfrm>
          <a:prstGeom prst="rect">
            <a:avLst/>
          </a:prstGeom>
        </p:spPr>
      </p:pic>
      <p:cxnSp>
        <p:nvCxnSpPr>
          <p:cNvPr id="10" name="直接箭头连接符 9">
            <a:extLst>
              <a:ext uri="{FF2B5EF4-FFF2-40B4-BE49-F238E27FC236}">
                <a16:creationId xmlns:a16="http://schemas.microsoft.com/office/drawing/2014/main" id="{B597F3E5-5289-57C3-B921-D31490C8C281}"/>
              </a:ext>
            </a:extLst>
          </p:cNvPr>
          <p:cNvCxnSpPr>
            <a:cxnSpLocks/>
            <a:stCxn id="6" idx="2"/>
          </p:cNvCxnSpPr>
          <p:nvPr/>
        </p:nvCxnSpPr>
        <p:spPr>
          <a:xfrm>
            <a:off x="7408720" y="2748201"/>
            <a:ext cx="1804106" cy="1499334"/>
          </a:xfrm>
          <a:prstGeom prst="straightConnector1">
            <a:avLst/>
          </a:prstGeom>
          <a:ln>
            <a:solidFill>
              <a:srgbClr val="C00000"/>
            </a:solidFill>
            <a:tailEnd type="triangle"/>
          </a:ln>
        </p:spPr>
        <p:style>
          <a:lnRef idx="2">
            <a:schemeClr val="accent2"/>
          </a:lnRef>
          <a:fillRef idx="0">
            <a:schemeClr val="accent2"/>
          </a:fillRef>
          <a:effectRef idx="1">
            <a:schemeClr val="accent2"/>
          </a:effectRef>
          <a:fontRef idx="minor">
            <a:schemeClr val="tx1"/>
          </a:fontRef>
        </p:style>
      </p:cxnSp>
      <p:sp>
        <p:nvSpPr>
          <p:cNvPr id="16" name="Oval 15">
            <a:extLst>
              <a:ext uri="{FF2B5EF4-FFF2-40B4-BE49-F238E27FC236}">
                <a16:creationId xmlns:a16="http://schemas.microsoft.com/office/drawing/2014/main" id="{AD11ED3C-F67B-8C0B-4C47-1F6E12C47B88}"/>
              </a:ext>
            </a:extLst>
          </p:cNvPr>
          <p:cNvSpPr/>
          <p:nvPr/>
        </p:nvSpPr>
        <p:spPr>
          <a:xfrm>
            <a:off x="9194431" y="4127326"/>
            <a:ext cx="353961" cy="31463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668027" y="0"/>
            <a:ext cx="10420140"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CA" sz="3200" b="1" i="1" u="none" strike="noStrike" kern="1200" cap="none" spc="0" normalizeH="0" baseline="0" noProof="0" dirty="0">
                <a:ln>
                  <a:noFill/>
                </a:ln>
                <a:solidFill>
                  <a:prstClr val="white"/>
                </a:solidFill>
                <a:effectLst/>
                <a:uLnTx/>
                <a:uFillTx/>
                <a:latin typeface="Calibri" panose="020F0502020204030204"/>
                <a:ea typeface="+mn-ea"/>
                <a:cs typeface="+mn-cs"/>
              </a:rPr>
              <a:t>Customer Supplied Information – MOLD TEXT LABELS</a:t>
            </a:r>
          </a:p>
        </p:txBody>
      </p:sp>
      <p:sp>
        <p:nvSpPr>
          <p:cNvPr id="16" name="Date Placeholder 9"/>
          <p:cNvSpPr>
            <a:spLocks noGrp="1"/>
          </p:cNvSpPr>
          <p:nvPr>
            <p:ph type="dt" sz="half" idx="10"/>
          </p:nvPr>
        </p:nvSpPr>
        <p:spPr>
          <a:xfrm>
            <a:off x="838200" y="6547104"/>
            <a:ext cx="2743200" cy="301886"/>
          </a:xfrm>
        </p:spPr>
        <p:txBody>
          <a:bodyPr/>
          <a:lstStyle/>
          <a:p>
            <a:fld id="{A7160178-B816-4351-8D7D-A0E04993ABD7}" type="datetime1">
              <a:rPr lang="en-US" smtClean="0">
                <a:solidFill>
                  <a:schemeClr val="bg1"/>
                </a:solidFill>
              </a:rPr>
              <a:t>4/10/2024</a:t>
            </a:fld>
            <a:endParaRPr lang="en-CA" dirty="0">
              <a:solidFill>
                <a:schemeClr val="bg1"/>
              </a:solidFill>
            </a:endParaRPr>
          </a:p>
        </p:txBody>
      </p:sp>
      <p:sp>
        <p:nvSpPr>
          <p:cNvPr id="17" name="Footer Placeholder 10"/>
          <p:cNvSpPr>
            <a:spLocks noGrp="1"/>
          </p:cNvSpPr>
          <p:nvPr>
            <p:ph type="ftr" sz="quarter" idx="11"/>
          </p:nvPr>
        </p:nvSpPr>
        <p:spPr>
          <a:xfrm>
            <a:off x="4038600" y="6547104"/>
            <a:ext cx="4114800" cy="301886"/>
          </a:xfrm>
        </p:spPr>
        <p:txBody>
          <a:bodyPr/>
          <a:lstStyle/>
          <a:p>
            <a:r>
              <a:rPr lang="en-US" dirty="0">
                <a:solidFill>
                  <a:schemeClr val="bg1"/>
                </a:solidFill>
              </a:rPr>
              <a:t>JadeMolds.com | All Information Herein Is Confidential</a:t>
            </a:r>
            <a:endParaRPr lang="en-CA" dirty="0">
              <a:solidFill>
                <a:schemeClr val="bg1"/>
              </a:solidFill>
            </a:endParaRPr>
          </a:p>
        </p:txBody>
      </p:sp>
      <p:sp>
        <p:nvSpPr>
          <p:cNvPr id="18" name="Slide Number Placeholder 11"/>
          <p:cNvSpPr>
            <a:spLocks noGrp="1"/>
          </p:cNvSpPr>
          <p:nvPr>
            <p:ph type="sldNum" sz="quarter" idx="12"/>
          </p:nvPr>
        </p:nvSpPr>
        <p:spPr>
          <a:xfrm>
            <a:off x="8610600" y="6547104"/>
            <a:ext cx="2743200" cy="301886"/>
          </a:xfrm>
        </p:spPr>
        <p:txBody>
          <a:bodyPr/>
          <a:lstStyle/>
          <a:p>
            <a:fld id="{A204C930-25EB-4974-A793-F093871CB94F}" type="slidenum">
              <a:rPr lang="en-CA" smtClean="0">
                <a:solidFill>
                  <a:schemeClr val="bg1"/>
                </a:solidFill>
              </a:rPr>
              <a:t>8</a:t>
            </a:fld>
            <a:endParaRPr lang="en-CA">
              <a:solidFill>
                <a:schemeClr val="bg1"/>
              </a:solidFill>
            </a:endParaRPr>
          </a:p>
        </p:txBody>
      </p:sp>
      <p:sp>
        <p:nvSpPr>
          <p:cNvPr id="3" name="TextBox 2"/>
          <p:cNvSpPr txBox="1"/>
          <p:nvPr/>
        </p:nvSpPr>
        <p:spPr>
          <a:xfrm>
            <a:off x="694082" y="813231"/>
            <a:ext cx="10803836" cy="646331"/>
          </a:xfrm>
          <a:prstGeom prst="rect">
            <a:avLst/>
          </a:prstGeom>
          <a:noFill/>
          <a:effectLst>
            <a:innerShdw blurRad="63500" dist="50800" dir="16200000">
              <a:prstClr val="black">
                <a:alpha val="50000"/>
              </a:prstClr>
            </a:innerShdw>
          </a:effectLst>
          <a:scene3d>
            <a:camera prst="orthographicFront"/>
            <a:lightRig rig="threePt" dir="t"/>
          </a:scene3d>
          <a:sp3d>
            <a:bevelT prst="relaxedInset"/>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We want to make sure we get your outside mold text labelling right.  Please fill in labels below with the exact text you want on your mold. Leaving labels blank below is OK, we just won't put it on. The choice is yours.</a:t>
            </a:r>
          </a:p>
        </p:txBody>
      </p:sp>
      <p:graphicFrame>
        <p:nvGraphicFramePr>
          <p:cNvPr id="7" name="Table 6"/>
          <p:cNvGraphicFramePr>
            <a:graphicFrameLocks noGrp="1"/>
          </p:cNvGraphicFramePr>
          <p:nvPr>
            <p:extLst>
              <p:ext uri="{D42A27DB-BD31-4B8C-83A1-F6EECF244321}">
                <p14:modId xmlns:p14="http://schemas.microsoft.com/office/powerpoint/2010/main" val="3006066659"/>
              </p:ext>
            </p:extLst>
          </p:nvPr>
        </p:nvGraphicFramePr>
        <p:xfrm>
          <a:off x="0" y="1616006"/>
          <a:ext cx="12192000" cy="3726511"/>
        </p:xfrm>
        <a:graphic>
          <a:graphicData uri="http://schemas.openxmlformats.org/drawingml/2006/table">
            <a:tbl>
              <a:tblPr firstRow="1" bandRow="1">
                <a:effectLst>
                  <a:innerShdw blurRad="63500" dist="50800" dir="2700000">
                    <a:prstClr val="black">
                      <a:alpha val="50000"/>
                    </a:prstClr>
                  </a:innerShdw>
                </a:effectLst>
                <a:tableStyleId>{5C22544A-7EE6-4342-B048-85BDC9FD1C3A}</a:tableStyleId>
              </a:tblPr>
              <a:tblGrid>
                <a:gridCol w="1681316">
                  <a:extLst>
                    <a:ext uri="{9D8B030D-6E8A-4147-A177-3AD203B41FA5}">
                      <a16:colId xmlns:a16="http://schemas.microsoft.com/office/drawing/2014/main" val="20000"/>
                    </a:ext>
                  </a:extLst>
                </a:gridCol>
                <a:gridCol w="8032955">
                  <a:extLst>
                    <a:ext uri="{9D8B030D-6E8A-4147-A177-3AD203B41FA5}">
                      <a16:colId xmlns:a16="http://schemas.microsoft.com/office/drawing/2014/main" val="20001"/>
                    </a:ext>
                  </a:extLst>
                </a:gridCol>
                <a:gridCol w="2477729">
                  <a:extLst>
                    <a:ext uri="{9D8B030D-6E8A-4147-A177-3AD203B41FA5}">
                      <a16:colId xmlns:a16="http://schemas.microsoft.com/office/drawing/2014/main" val="20002"/>
                    </a:ext>
                  </a:extLst>
                </a:gridCol>
              </a:tblGrid>
              <a:tr h="385835">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400" b="1" dirty="0">
                          <a:solidFill>
                            <a:schemeClr val="tx1"/>
                          </a:solidFill>
                        </a:rPr>
                        <a:t>Customer: adjust bold text in green sections below as needed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zh-CN"/>
                    </a:p>
                  </a:txBody>
                  <a:tcPr/>
                </a:tc>
                <a:tc>
                  <a:txBody>
                    <a:bodyPr/>
                    <a:lstStyle/>
                    <a:p>
                      <a:pPr algn="ctr"/>
                      <a:r>
                        <a:rPr lang="en-CA" altLang="zh-CN" sz="2400" dirty="0">
                          <a:solidFill>
                            <a:schemeClr val="tx1"/>
                          </a:solidFill>
                        </a:rPr>
                        <a:t>Take Note</a:t>
                      </a:r>
                      <a:endParaRPr lang="zh-CN"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0"/>
                  </a:ext>
                </a:extLst>
              </a:tr>
              <a:tr h="384313">
                <a:tc>
                  <a:txBody>
                    <a:bodyPr/>
                    <a:lstStyle/>
                    <a:p>
                      <a:pPr algn="r"/>
                      <a:r>
                        <a:rPr lang="en-US" sz="1600" b="1" dirty="0"/>
                        <a:t>Part 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lang="en-US" altLang="zh-CN" sz="1600" b="1" dirty="0" err="1"/>
                        <a:t>Blynko</a:t>
                      </a:r>
                      <a:r>
                        <a:rPr lang="en-US" altLang="zh-CN" sz="1600" b="1" dirty="0"/>
                        <a:t> Standard block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rowSpan="8">
                  <a:txBody>
                    <a:bodyPr/>
                    <a:lstStyle/>
                    <a:p>
                      <a:r>
                        <a:rPr lang="en-US" sz="1600" dirty="0"/>
                        <a:t>This information will be engraved directly into the steel on your mold. </a:t>
                      </a:r>
                    </a:p>
                    <a:p>
                      <a:r>
                        <a:rPr lang="en-US" sz="1600" dirty="0"/>
                        <a:t>Any fields left blank here</a:t>
                      </a:r>
                      <a:r>
                        <a:rPr lang="en-US" sz="1600" baseline="0" dirty="0"/>
                        <a:t> will not be engraved.</a:t>
                      </a:r>
                    </a:p>
                    <a:p>
                      <a:endParaRPr lang="en-US" sz="1600" baseline="0" dirty="0"/>
                    </a:p>
                    <a:p>
                      <a:r>
                        <a:rPr lang="en-US" sz="1600" baseline="0" dirty="0"/>
                        <a:t>Please approve at bottom.</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384313">
                <a:tc>
                  <a:txBody>
                    <a:bodyPr/>
                    <a:lstStyle/>
                    <a:p>
                      <a:pPr algn="r"/>
                      <a:r>
                        <a:rPr lang="en-US" sz="1600" b="1" dirty="0"/>
                        <a:t>Part 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600" b="1" dirty="0">
                          <a:solidFill>
                            <a:schemeClr val="tx1"/>
                          </a:solidFill>
                        </a:rPr>
                        <a:t>XXX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endParaRPr lang="zh-CN"/>
                    </a:p>
                  </a:txBody>
                  <a:tcPr anchor="ctr">
                    <a:lnL w="12700" cmpd="sng">
                      <a:noFill/>
                    </a:lnL>
                    <a:lnR w="12700" cmpd="sng">
                      <a:noFill/>
                    </a:lnR>
                    <a:solidFill>
                      <a:schemeClr val="bg1">
                        <a:lumMod val="95000"/>
                      </a:schemeClr>
                    </a:solidFill>
                  </a:tcPr>
                </a:tc>
                <a:extLst>
                  <a:ext uri="{0D108BD9-81ED-4DB2-BD59-A6C34878D82A}">
                    <a16:rowId xmlns:a16="http://schemas.microsoft.com/office/drawing/2014/main" val="10002"/>
                  </a:ext>
                </a:extLst>
              </a:tr>
              <a:tr h="384313">
                <a:tc>
                  <a:txBody>
                    <a:bodyPr/>
                    <a:lstStyle/>
                    <a:p>
                      <a:pPr algn="r"/>
                      <a:r>
                        <a:rPr lang="en-US" sz="1600" b="1" dirty="0"/>
                        <a:t>EJ Stroke: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600" dirty="0">
                          <a:solidFill>
                            <a:schemeClr val="tx1"/>
                          </a:solidFill>
                        </a:rPr>
                        <a:t>Will be engraved</a:t>
                      </a:r>
                      <a:r>
                        <a:rPr lang="en-US" sz="1600" baseline="0" dirty="0">
                          <a:solidFill>
                            <a:schemeClr val="tx1"/>
                          </a:solidFill>
                        </a:rPr>
                        <a:t> on tool (in inches)</a:t>
                      </a: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vMerge="1">
                  <a:txBody>
                    <a:bodyPr/>
                    <a:lstStyle/>
                    <a:p>
                      <a:endParaRPr lang="zh-CN"/>
                    </a:p>
                  </a:txBody>
                  <a:tcPr anchor="ctr">
                    <a:lnL w="12700" cmpd="sng">
                      <a:noFill/>
                    </a:lnL>
                    <a:lnR w="12700" cmpd="sng">
                      <a:noFill/>
                    </a:lnR>
                    <a:solidFill>
                      <a:schemeClr val="bg1">
                        <a:lumMod val="95000"/>
                      </a:schemeClr>
                    </a:solidFill>
                  </a:tcPr>
                </a:tc>
                <a:extLst>
                  <a:ext uri="{0D108BD9-81ED-4DB2-BD59-A6C34878D82A}">
                    <a16:rowId xmlns:a16="http://schemas.microsoft.com/office/drawing/2014/main" val="10003"/>
                  </a:ext>
                </a:extLst>
              </a:tr>
              <a:tr h="384313">
                <a:tc>
                  <a:txBody>
                    <a:bodyPr/>
                    <a:lstStyle/>
                    <a:p>
                      <a:pPr algn="r"/>
                      <a:r>
                        <a:rPr lang="en-US" sz="1600" b="1" dirty="0"/>
                        <a:t>Mold Weight: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600" dirty="0">
                          <a:solidFill>
                            <a:schemeClr val="tx1"/>
                          </a:solidFill>
                        </a:rPr>
                        <a:t>Will be engraved on tool: Total Weight(in Pounds){ B side weight (in Pounds);</a:t>
                      </a:r>
                      <a:r>
                        <a:rPr lang="en-US" sz="1600" baseline="0" dirty="0">
                          <a:solidFill>
                            <a:schemeClr val="tx1"/>
                          </a:solidFill>
                        </a:rPr>
                        <a:t> A side weight (in Pounds)</a:t>
                      </a: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vMerge="1">
                  <a:txBody>
                    <a:bodyPr/>
                    <a:lstStyle/>
                    <a:p>
                      <a:endParaRPr lang="zh-CN"/>
                    </a:p>
                  </a:txBody>
                  <a:tcPr anchor="ctr">
                    <a:lnL w="12700" cmpd="sng">
                      <a:noFill/>
                    </a:lnL>
                    <a:lnR w="12700" cmpd="sng">
                      <a:noFill/>
                    </a:lnR>
                    <a:solidFill>
                      <a:schemeClr val="bg1">
                        <a:lumMod val="95000"/>
                      </a:schemeClr>
                    </a:solidFill>
                  </a:tcPr>
                </a:tc>
                <a:extLst>
                  <a:ext uri="{0D108BD9-81ED-4DB2-BD59-A6C34878D82A}">
                    <a16:rowId xmlns:a16="http://schemas.microsoft.com/office/drawing/2014/main" val="10004"/>
                  </a:ext>
                </a:extLst>
              </a:tr>
              <a:tr h="384313">
                <a:tc>
                  <a:txBody>
                    <a:bodyPr/>
                    <a:lstStyle/>
                    <a:p>
                      <a:pPr algn="r"/>
                      <a:r>
                        <a:rPr lang="en-US" sz="1600" b="1" dirty="0"/>
                        <a:t>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600" b="1" dirty="0">
                          <a:solidFill>
                            <a:schemeClr val="tx1"/>
                          </a:solidFill>
                        </a:rPr>
                        <a:t>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endParaRPr lang="zh-CN"/>
                    </a:p>
                  </a:txBody>
                  <a:tcPr>
                    <a:lnL w="12700" cmpd="sng">
                      <a:noFill/>
                    </a:lnL>
                    <a:lnR w="12700" cmpd="sng">
                      <a:noFill/>
                    </a:lnR>
                    <a:solidFill>
                      <a:schemeClr val="bg1">
                        <a:lumMod val="95000"/>
                      </a:schemeClr>
                    </a:solidFill>
                  </a:tcPr>
                </a:tc>
                <a:extLst>
                  <a:ext uri="{0D108BD9-81ED-4DB2-BD59-A6C34878D82A}">
                    <a16:rowId xmlns:a16="http://schemas.microsoft.com/office/drawing/2014/main" val="10005"/>
                  </a:ext>
                </a:extLst>
              </a:tr>
              <a:tr h="384313">
                <a:tc>
                  <a:txBody>
                    <a:bodyPr/>
                    <a:lstStyle/>
                    <a:p>
                      <a:pPr algn="r"/>
                      <a:r>
                        <a:rPr lang="en-US" sz="1600" b="1" dirty="0"/>
                        <a:t>Mold Builder: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600" b="1" dirty="0">
                          <a:solidFill>
                            <a:schemeClr val="tx1"/>
                          </a:solidFill>
                        </a:rPr>
                        <a:t>JADE GROUP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endParaRPr lang="zh-CN"/>
                    </a:p>
                  </a:txBody>
                  <a:tcPr>
                    <a:lnL w="12700" cmpd="sng">
                      <a:noFill/>
                    </a:lnL>
                    <a:lnR w="12700" cmpd="sng">
                      <a:noFill/>
                    </a:lnR>
                    <a:solidFill>
                      <a:schemeClr val="bg1">
                        <a:lumMod val="95000"/>
                      </a:schemeClr>
                    </a:solidFill>
                  </a:tcPr>
                </a:tc>
                <a:extLst>
                  <a:ext uri="{0D108BD9-81ED-4DB2-BD59-A6C34878D82A}">
                    <a16:rowId xmlns:a16="http://schemas.microsoft.com/office/drawing/2014/main" val="10006"/>
                  </a:ext>
                </a:extLst>
              </a:tr>
              <a:tr h="384313">
                <a:tc>
                  <a:txBody>
                    <a:bodyPr/>
                    <a:lstStyle/>
                    <a:p>
                      <a:pPr algn="r"/>
                      <a:r>
                        <a:rPr lang="en-US" sz="1400" b="1" dirty="0"/>
                        <a:t>JADE Mold 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600" b="1" dirty="0">
                          <a:solidFill>
                            <a:schemeClr val="tx1"/>
                          </a:solidFill>
                        </a:rPr>
                        <a:t>JG23053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endParaRPr lang="zh-CN"/>
                    </a:p>
                  </a:txBody>
                  <a:tcPr>
                    <a:lnL w="12700" cmpd="sng">
                      <a:noFill/>
                    </a:lnL>
                    <a:lnR w="12700" cmpd="sng">
                      <a:noFill/>
                    </a:lnR>
                    <a:solidFill>
                      <a:schemeClr val="bg1">
                        <a:lumMod val="95000"/>
                      </a:schemeClr>
                    </a:solidFill>
                  </a:tcPr>
                </a:tc>
                <a:extLst>
                  <a:ext uri="{0D108BD9-81ED-4DB2-BD59-A6C34878D82A}">
                    <a16:rowId xmlns:a16="http://schemas.microsoft.com/office/drawing/2014/main" val="10007"/>
                  </a:ext>
                </a:extLst>
              </a:tr>
              <a:tr h="38431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vMerge="1">
                  <a:txBody>
                    <a:bodyPr/>
                    <a:lstStyle/>
                    <a:p>
                      <a:endParaRPr lang="zh-CN"/>
                    </a:p>
                  </a:txBody>
                  <a:tcPr>
                    <a:lnL w="12700" cmpd="sng">
                      <a:noFill/>
                    </a:lnL>
                    <a:lnR w="12700" cmpd="sng">
                      <a:noFill/>
                    </a:lnR>
                    <a:solidFill>
                      <a:schemeClr val="bg1">
                        <a:lumMod val="95000"/>
                      </a:schemeClr>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4"/>
          <a:stretch>
            <a:fillRect/>
          </a:stretch>
        </p:blipFill>
        <p:spPr>
          <a:xfrm>
            <a:off x="8153400" y="943707"/>
            <a:ext cx="3703350" cy="2177923"/>
          </a:xfrm>
          <a:prstGeom prst="rect">
            <a:avLst/>
          </a:prstGeom>
        </p:spPr>
      </p:pic>
      <p:sp>
        <p:nvSpPr>
          <p:cNvPr id="10" name="TextBox 9"/>
          <p:cNvSpPr txBox="1"/>
          <p:nvPr/>
        </p:nvSpPr>
        <p:spPr>
          <a:xfrm>
            <a:off x="1668027" y="0"/>
            <a:ext cx="10420140"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CA" sz="3200" b="1" i="1" u="none" strike="noStrike" kern="1200" cap="none" spc="0" normalizeH="0" baseline="0" noProof="0" dirty="0">
                <a:ln>
                  <a:noFill/>
                </a:ln>
                <a:solidFill>
                  <a:prstClr val="white"/>
                </a:solidFill>
                <a:effectLst/>
                <a:uLnTx/>
                <a:uFillTx/>
                <a:latin typeface="Calibri" panose="020F0502020204030204"/>
                <a:ea typeface="+mn-ea"/>
                <a:cs typeface="+mn-cs"/>
              </a:rPr>
              <a:t>Mold Summary</a:t>
            </a:r>
          </a:p>
        </p:txBody>
      </p:sp>
      <p:sp>
        <p:nvSpPr>
          <p:cNvPr id="17" name="Date Placeholder 9"/>
          <p:cNvSpPr>
            <a:spLocks noGrp="1"/>
          </p:cNvSpPr>
          <p:nvPr>
            <p:ph type="dt" sz="half" idx="10"/>
          </p:nvPr>
        </p:nvSpPr>
        <p:spPr>
          <a:xfrm>
            <a:off x="838200" y="6547104"/>
            <a:ext cx="2743200" cy="301886"/>
          </a:xfrm>
        </p:spPr>
        <p:txBody>
          <a:bodyPr/>
          <a:lstStyle/>
          <a:p>
            <a:fld id="{A7160178-B816-4351-8D7D-A0E04993ABD7}" type="datetime1">
              <a:rPr lang="en-US" smtClean="0">
                <a:solidFill>
                  <a:schemeClr val="bg1"/>
                </a:solidFill>
              </a:rPr>
              <a:t>4/10/2024</a:t>
            </a:fld>
            <a:endParaRPr lang="en-CA" dirty="0">
              <a:solidFill>
                <a:schemeClr val="bg1"/>
              </a:solidFill>
            </a:endParaRPr>
          </a:p>
        </p:txBody>
      </p:sp>
      <p:sp>
        <p:nvSpPr>
          <p:cNvPr id="18" name="Footer Placeholder 10"/>
          <p:cNvSpPr>
            <a:spLocks noGrp="1"/>
          </p:cNvSpPr>
          <p:nvPr>
            <p:ph type="ftr" sz="quarter" idx="11"/>
          </p:nvPr>
        </p:nvSpPr>
        <p:spPr>
          <a:xfrm>
            <a:off x="4038600" y="6547104"/>
            <a:ext cx="4114800" cy="301886"/>
          </a:xfrm>
        </p:spPr>
        <p:txBody>
          <a:bodyPr/>
          <a:lstStyle/>
          <a:p>
            <a:r>
              <a:rPr lang="en-US" dirty="0">
                <a:solidFill>
                  <a:schemeClr val="bg1"/>
                </a:solidFill>
              </a:rPr>
              <a:t>JadeMolds.com | All Information Herein Is Confidential</a:t>
            </a:r>
            <a:endParaRPr lang="en-CA" dirty="0">
              <a:solidFill>
                <a:schemeClr val="bg1"/>
              </a:solidFill>
            </a:endParaRPr>
          </a:p>
        </p:txBody>
      </p:sp>
      <p:sp>
        <p:nvSpPr>
          <p:cNvPr id="19" name="Slide Number Placeholder 11"/>
          <p:cNvSpPr>
            <a:spLocks noGrp="1"/>
          </p:cNvSpPr>
          <p:nvPr>
            <p:ph type="sldNum" sz="quarter" idx="12"/>
          </p:nvPr>
        </p:nvSpPr>
        <p:spPr>
          <a:xfrm>
            <a:off x="8610600" y="6547104"/>
            <a:ext cx="2743200" cy="301886"/>
          </a:xfrm>
        </p:spPr>
        <p:txBody>
          <a:bodyPr/>
          <a:lstStyle/>
          <a:p>
            <a:fld id="{A204C930-25EB-4974-A793-F093871CB94F}" type="slidenum">
              <a:rPr lang="en-CA" smtClean="0">
                <a:solidFill>
                  <a:schemeClr val="bg1"/>
                </a:solidFill>
              </a:rPr>
              <a:t>9</a:t>
            </a:fld>
            <a:endParaRPr lang="en-CA">
              <a:solidFill>
                <a:schemeClr val="bg1"/>
              </a:solidFill>
            </a:endParaRPr>
          </a:p>
        </p:txBody>
      </p:sp>
      <p:sp>
        <p:nvSpPr>
          <p:cNvPr id="7" name="Content Placeholder 2"/>
          <p:cNvSpPr txBox="1"/>
          <p:nvPr/>
        </p:nvSpPr>
        <p:spPr>
          <a:xfrm>
            <a:off x="171086" y="744566"/>
            <a:ext cx="7041854" cy="5642747"/>
          </a:xfrm>
          <a:prstGeom prst="rect">
            <a:avLst/>
          </a:prstGeom>
          <a:noFill/>
          <a:ln>
            <a:noFill/>
          </a:ln>
        </p:spPr>
        <p:txBody>
          <a:bodyPr/>
          <a:lstStyle>
            <a:lvl1pPr marL="284480" indent="-284480" algn="l" defTabSz="914400" rtl="0" eaLnBrk="1" latinLnBrk="0" hangingPunct="1">
              <a:lnSpc>
                <a:spcPct val="90000"/>
              </a:lnSpc>
              <a:spcBef>
                <a:spcPts val="600"/>
              </a:spcBef>
              <a:buFontTx/>
              <a:buBlip>
                <a:blip r:embed="rId5"/>
              </a:buBlip>
              <a:defRPr sz="2400" kern="1200">
                <a:solidFill>
                  <a:schemeClr val="tx1"/>
                </a:solidFill>
                <a:latin typeface="+mn-lt"/>
                <a:ea typeface="+mn-ea"/>
                <a:cs typeface="+mn-cs"/>
              </a:defRPr>
            </a:lvl1pPr>
            <a:lvl2pPr marL="742950" indent="-285750" algn="l" defTabSz="914400" rtl="0" eaLnBrk="1" latinLnBrk="0" hangingPunct="1">
              <a:lnSpc>
                <a:spcPct val="90000"/>
              </a:lnSpc>
              <a:spcBef>
                <a:spcPts val="600"/>
              </a:spcBef>
              <a:buClr>
                <a:schemeClr val="tx1">
                  <a:lumMod val="75000"/>
                  <a:lumOff val="25000"/>
                </a:schemeClr>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Clr>
                <a:schemeClr val="tx1">
                  <a:lumMod val="75000"/>
                  <a:lumOff val="25000"/>
                </a:schemeClr>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Clr>
                <a:schemeClr val="tx1">
                  <a:lumMod val="75000"/>
                  <a:lumOff val="25000"/>
                </a:schemeClr>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Clr>
                <a:schemeClr val="tx1">
                  <a:lumMod val="75000"/>
                  <a:lumOff val="25000"/>
                </a:schemeClr>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R="0" lvl="0" algn="l" defTabSz="914400" rtl="0" eaLnBrk="1" fontAlgn="auto" latinLnBrk="0" hangingPunct="1">
              <a:lnSpc>
                <a:spcPct val="200000"/>
              </a:lnSpc>
              <a:spcBef>
                <a:spcPts val="0"/>
              </a:spcBef>
              <a:spcAft>
                <a:spcPts val="0"/>
              </a:spcAft>
              <a:buClrTx/>
              <a:buSzTx/>
              <a:buFont typeface="Wingdings" panose="05000000000000000000" pitchFamily="2" charset="2"/>
              <a:buChar char="§"/>
              <a:defRPr/>
            </a:pPr>
            <a:r>
              <a:rPr kumimoji="1" lang="en-US" sz="1200" b="1" u="sng" dirty="0">
                <a:solidFill>
                  <a:srgbClr val="FF0000"/>
                </a:solidFill>
                <a:latin typeface="Arial" panose="020B0604020202020204" pitchFamily="34" charset="0"/>
                <a:ea typeface="PMingLiU" panose="02020500000000000000" pitchFamily="18" charset="-120"/>
              </a:rPr>
              <a:t>Current 3D Model</a:t>
            </a:r>
            <a:r>
              <a:rPr kumimoji="1" lang="en-US" sz="1200" b="1" dirty="0">
                <a:solidFill>
                  <a:srgbClr val="FF0000"/>
                </a:solidFill>
                <a:latin typeface="Arial" panose="020B0604020202020204" pitchFamily="34" charset="0"/>
                <a:ea typeface="PMingLiU" panose="02020500000000000000" pitchFamily="18" charset="-120"/>
              </a:rPr>
              <a:t>: </a:t>
            </a:r>
            <a:r>
              <a:rPr kumimoji="1" lang="en-US" sz="1200" dirty="0">
                <a:latin typeface="Arial" panose="020B0604020202020204" pitchFamily="34" charset="0"/>
                <a:ea typeface="PMingLiU" panose="02020500000000000000" pitchFamily="18" charset="-120"/>
              </a:rPr>
              <a:t>See Page 2</a:t>
            </a:r>
          </a:p>
          <a:p>
            <a:pPr marR="0" lvl="0" algn="l" defTabSz="914400" rtl="0" eaLnBrk="1" fontAlgn="auto" latinLnBrk="0" hangingPunct="1">
              <a:lnSpc>
                <a:spcPct val="200000"/>
              </a:lnSpc>
              <a:spcBef>
                <a:spcPts val="0"/>
              </a:spcBef>
              <a:spcAft>
                <a:spcPts val="0"/>
              </a:spcAft>
              <a:buClrTx/>
              <a:buSzTx/>
              <a:buFont typeface="Wingdings" panose="05000000000000000000" pitchFamily="2" charset="2"/>
              <a:buChar char="§"/>
              <a:defRPr/>
            </a:pPr>
            <a:r>
              <a:rPr kumimoji="1" lang="en-US" sz="1200" b="1" u="sng" dirty="0">
                <a:solidFill>
                  <a:srgbClr val="FF0000"/>
                </a:solidFill>
                <a:latin typeface="Arial" panose="020B0604020202020204" pitchFamily="34" charset="0"/>
                <a:ea typeface="PMingLiU" panose="02020500000000000000" pitchFamily="18" charset="-120"/>
              </a:rPr>
              <a:t>Current 2D File</a:t>
            </a:r>
            <a:r>
              <a:rPr kumimoji="1" lang="en-US" sz="1200" b="1" dirty="0">
                <a:solidFill>
                  <a:srgbClr val="FF0000"/>
                </a:solidFill>
                <a:latin typeface="Arial" panose="020B0604020202020204" pitchFamily="34" charset="0"/>
                <a:ea typeface="PMingLiU" panose="02020500000000000000" pitchFamily="18" charset="-120"/>
              </a:rPr>
              <a:t>: </a:t>
            </a:r>
            <a:r>
              <a:rPr kumimoji="1" lang="en-US" sz="1200" dirty="0">
                <a:latin typeface="Arial" panose="020B0604020202020204" pitchFamily="34" charset="0"/>
                <a:ea typeface="PMingLiU" panose="02020500000000000000" pitchFamily="18" charset="-120"/>
              </a:rPr>
              <a:t>See Page 2</a:t>
            </a:r>
          </a:p>
          <a:p>
            <a:pPr marR="0" lvl="0" algn="l" defTabSz="914400" rtl="0" eaLnBrk="1" fontAlgn="auto" latinLnBrk="0" hangingPunct="1">
              <a:lnSpc>
                <a:spcPct val="200000"/>
              </a:lnSpc>
              <a:spcBef>
                <a:spcPts val="0"/>
              </a:spcBef>
              <a:spcAft>
                <a:spcPts val="0"/>
              </a:spcAft>
              <a:buClrTx/>
              <a:buSzTx/>
              <a:buFont typeface="Wingdings" panose="05000000000000000000" pitchFamily="2" charset="2"/>
              <a:buChar char="§"/>
              <a:defRPr/>
            </a:pPr>
            <a:r>
              <a:rPr kumimoji="1" lang="en-US" sz="1200" b="1" u="sng" dirty="0">
                <a:solidFill>
                  <a:srgbClr val="FF0000"/>
                </a:solidFill>
                <a:latin typeface="Arial" panose="020B0604020202020204" pitchFamily="34" charset="0"/>
                <a:ea typeface="PMingLiU" panose="02020500000000000000" pitchFamily="18" charset="-120"/>
              </a:rPr>
              <a:t>Cavities Qty</a:t>
            </a:r>
            <a:r>
              <a:rPr lang="en-US" sz="1200" dirty="0">
                <a:latin typeface="Arial" panose="020B0604020202020204" pitchFamily="34" charset="0"/>
                <a:cs typeface="Arial" panose="020B0604020202020204" pitchFamily="34" charset="0"/>
              </a:rPr>
              <a:t>: 32</a:t>
            </a:r>
          </a:p>
          <a:p>
            <a:pPr>
              <a:lnSpc>
                <a:spcPct val="200000"/>
              </a:lnSpc>
              <a:spcBef>
                <a:spcPts val="0"/>
              </a:spcBef>
              <a:buFont typeface="Wingdings" panose="05000000000000000000" pitchFamily="2" charset="2"/>
              <a:buChar char="§"/>
              <a:defRPr/>
            </a:pPr>
            <a:r>
              <a:rPr kumimoji="1" lang="en-US" sz="1200" b="1" u="sng" dirty="0">
                <a:solidFill>
                  <a:srgbClr val="FF0000"/>
                </a:solidFill>
                <a:latin typeface="Arial" panose="020B0604020202020204" pitchFamily="34" charset="0"/>
                <a:ea typeface="PMingLiU" panose="02020500000000000000" pitchFamily="18" charset="-120"/>
              </a:rPr>
              <a:t>Mold Class</a:t>
            </a:r>
            <a:r>
              <a:rPr lang="en-US" sz="1200" dirty="0">
                <a:latin typeface="Arial" panose="020B0604020202020204" pitchFamily="34" charset="0"/>
                <a:cs typeface="Arial" panose="020B0604020202020204" pitchFamily="34" charset="0"/>
              </a:rPr>
              <a:t>: 103</a:t>
            </a:r>
          </a:p>
          <a:p>
            <a:pPr>
              <a:lnSpc>
                <a:spcPct val="200000"/>
              </a:lnSpc>
              <a:spcBef>
                <a:spcPts val="0"/>
              </a:spcBef>
              <a:buFont typeface="Wingdings" panose="05000000000000000000" pitchFamily="2" charset="2"/>
              <a:buChar char="§"/>
              <a:defRPr/>
            </a:pPr>
            <a:r>
              <a:rPr kumimoji="1" lang="en-US" sz="1200" b="1" u="sng" dirty="0">
                <a:solidFill>
                  <a:srgbClr val="FF0000"/>
                </a:solidFill>
                <a:latin typeface="Arial" panose="020B0604020202020204" pitchFamily="34" charset="0"/>
                <a:ea typeface="PMingLiU" panose="02020500000000000000" pitchFamily="18" charset="-120"/>
              </a:rPr>
              <a:t>Mold Number</a:t>
            </a:r>
            <a:r>
              <a:rPr lang="en-US" sz="1200" dirty="0">
                <a:latin typeface="Arial" panose="020B0604020202020204" pitchFamily="34" charset="0"/>
                <a:cs typeface="Arial" panose="020B0604020202020204" pitchFamily="34" charset="0"/>
              </a:rPr>
              <a:t>: JG23053</a:t>
            </a:r>
          </a:p>
          <a:p>
            <a:pPr>
              <a:lnSpc>
                <a:spcPct val="200000"/>
              </a:lnSpc>
              <a:spcBef>
                <a:spcPts val="0"/>
              </a:spcBef>
              <a:buFont typeface="Wingdings" panose="05000000000000000000" pitchFamily="2" charset="2"/>
              <a:buChar char="§"/>
              <a:defRPr/>
            </a:pPr>
            <a:r>
              <a:rPr kumimoji="1" lang="en-US" sz="1200" b="1" u="sng" dirty="0">
                <a:solidFill>
                  <a:srgbClr val="FF0000"/>
                </a:solidFill>
                <a:latin typeface="Arial" panose="020B0604020202020204" pitchFamily="34" charset="0"/>
                <a:ea typeface="PMingLiU" panose="02020500000000000000" pitchFamily="18" charset="-120"/>
                <a:cs typeface="Arial" panose="020B0604020202020204" pitchFamily="34" charset="0"/>
              </a:rPr>
              <a:t>Runner System</a:t>
            </a:r>
            <a:r>
              <a:rPr lang="en-US" sz="1200" dirty="0">
                <a:latin typeface="Arial" panose="020B0604020202020204" pitchFamily="34" charset="0"/>
                <a:cs typeface="Arial" panose="020B0604020202020204" pitchFamily="34" charset="0"/>
              </a:rPr>
              <a:t>: Hot runner into cold runner sub gate </a:t>
            </a:r>
          </a:p>
          <a:p>
            <a:pPr>
              <a:lnSpc>
                <a:spcPct val="200000"/>
              </a:lnSpc>
              <a:spcBef>
                <a:spcPts val="0"/>
              </a:spcBef>
              <a:buFont typeface="Wingdings" panose="05000000000000000000" pitchFamily="2" charset="2"/>
              <a:buChar char="§"/>
              <a:defRPr/>
            </a:pPr>
            <a:r>
              <a:rPr kumimoji="1" lang="en-US" sz="1200" b="1" u="sng" dirty="0">
                <a:solidFill>
                  <a:srgbClr val="FF0000"/>
                </a:solidFill>
                <a:latin typeface="Arial" panose="020B0604020202020204" pitchFamily="34" charset="0"/>
                <a:ea typeface="PMingLiU" panose="02020500000000000000" pitchFamily="18" charset="-120"/>
                <a:cs typeface="Arial" panose="020B0604020202020204" pitchFamily="34" charset="0"/>
              </a:rPr>
              <a:t>Mold Constructions</a:t>
            </a:r>
            <a:r>
              <a:rPr lang="en-US" sz="1200" dirty="0">
                <a:latin typeface="Arial" panose="020B0604020202020204" pitchFamily="34" charset="0"/>
                <a:cs typeface="Arial" panose="020B0604020202020204" pitchFamily="34" charset="0"/>
              </a:rPr>
              <a:t>: 2 Plate Mold </a:t>
            </a:r>
          </a:p>
          <a:p>
            <a:pPr>
              <a:lnSpc>
                <a:spcPct val="200000"/>
              </a:lnSpc>
              <a:spcBef>
                <a:spcPts val="0"/>
              </a:spcBef>
              <a:buFont typeface="Wingdings" panose="05000000000000000000" pitchFamily="2" charset="2"/>
              <a:buChar char="§"/>
              <a:defRPr/>
            </a:pPr>
            <a:r>
              <a:rPr kumimoji="1" lang="en-US" sz="1200" b="1" u="sng" dirty="0">
                <a:solidFill>
                  <a:srgbClr val="FF0000"/>
                </a:solidFill>
                <a:latin typeface="Arial" panose="020B0604020202020204" pitchFamily="34" charset="0"/>
                <a:ea typeface="PMingLiU" panose="02020500000000000000" pitchFamily="18" charset="-120"/>
                <a:cs typeface="Arial" panose="020B0604020202020204" pitchFamily="34" charset="0"/>
              </a:rPr>
              <a:t>Steel</a:t>
            </a:r>
            <a:r>
              <a:rPr lang="en-US" sz="1200" dirty="0">
                <a:latin typeface="Arial" panose="020B0604020202020204" pitchFamily="34" charset="0"/>
                <a:cs typeface="Arial" panose="020B0604020202020204" pitchFamily="34" charset="0"/>
              </a:rPr>
              <a:t>: Inserted </a:t>
            </a:r>
          </a:p>
          <a:p>
            <a:pPr>
              <a:lnSpc>
                <a:spcPct val="200000"/>
              </a:lnSpc>
              <a:spcBef>
                <a:spcPts val="0"/>
              </a:spcBef>
              <a:buFont typeface="Wingdings" panose="05000000000000000000" pitchFamily="2" charset="2"/>
              <a:buChar char="§"/>
              <a:defRPr/>
            </a:pPr>
            <a:r>
              <a:rPr kumimoji="1" lang="en-US" sz="1200" b="1" u="sng" dirty="0">
                <a:solidFill>
                  <a:srgbClr val="FF0000"/>
                </a:solidFill>
                <a:latin typeface="Arial" panose="020B0604020202020204" pitchFamily="34" charset="0"/>
                <a:ea typeface="PMingLiU" panose="02020500000000000000" pitchFamily="18" charset="-120"/>
              </a:rPr>
              <a:t>Cavity</a:t>
            </a:r>
            <a:r>
              <a:rPr lang="en-US" sz="1200" dirty="0">
                <a:latin typeface="Arial" panose="020B0604020202020204" pitchFamily="34" charset="0"/>
                <a:cs typeface="Arial" panose="020B0604020202020204" pitchFamily="34" charset="0"/>
              </a:rPr>
              <a:t>: H13 48-50 </a:t>
            </a:r>
            <a:r>
              <a:rPr lang="en-US" sz="1200" dirty="0" err="1">
                <a:latin typeface="Arial" panose="020B0604020202020204" pitchFamily="34" charset="0"/>
                <a:cs typeface="Arial" panose="020B0604020202020204" pitchFamily="34" charset="0"/>
              </a:rPr>
              <a:t>Rc</a:t>
            </a:r>
            <a:r>
              <a:rPr lang="en-US" sz="1200" dirty="0">
                <a:latin typeface="Arial" panose="020B0604020202020204" pitchFamily="34" charset="0"/>
                <a:cs typeface="Arial" panose="020B0604020202020204" pitchFamily="34" charset="0"/>
              </a:rPr>
              <a:t> Hardness</a:t>
            </a:r>
          </a:p>
          <a:p>
            <a:pPr>
              <a:lnSpc>
                <a:spcPct val="200000"/>
              </a:lnSpc>
              <a:spcBef>
                <a:spcPts val="0"/>
              </a:spcBef>
              <a:buFont typeface="Wingdings" panose="05000000000000000000" pitchFamily="2" charset="2"/>
              <a:buChar char="§"/>
              <a:defRPr/>
            </a:pPr>
            <a:r>
              <a:rPr kumimoji="1" lang="en-US" sz="1200" b="1" u="sng" dirty="0">
                <a:solidFill>
                  <a:srgbClr val="FF0000"/>
                </a:solidFill>
                <a:latin typeface="Arial" panose="020B0604020202020204" pitchFamily="34" charset="0"/>
                <a:ea typeface="PMingLiU" panose="02020500000000000000" pitchFamily="18" charset="-120"/>
              </a:rPr>
              <a:t>Core</a:t>
            </a:r>
            <a:r>
              <a:rPr lang="en-US" sz="1200" dirty="0">
                <a:latin typeface="Arial" panose="020B0604020202020204" pitchFamily="34" charset="0"/>
                <a:cs typeface="Arial" panose="020B0604020202020204" pitchFamily="34" charset="0"/>
              </a:rPr>
              <a:t>: H13 48-50 </a:t>
            </a:r>
            <a:r>
              <a:rPr lang="en-US" sz="1200" dirty="0" err="1">
                <a:latin typeface="Arial" panose="020B0604020202020204" pitchFamily="34" charset="0"/>
                <a:cs typeface="Arial" panose="020B0604020202020204" pitchFamily="34" charset="0"/>
              </a:rPr>
              <a:t>Rc</a:t>
            </a:r>
            <a:r>
              <a:rPr lang="en-US" sz="1200" dirty="0">
                <a:latin typeface="Arial" panose="020B0604020202020204" pitchFamily="34" charset="0"/>
                <a:cs typeface="Arial" panose="020B0604020202020204" pitchFamily="34" charset="0"/>
              </a:rPr>
              <a:t> Hardness</a:t>
            </a:r>
          </a:p>
          <a:p>
            <a:pPr>
              <a:lnSpc>
                <a:spcPct val="200000"/>
              </a:lnSpc>
              <a:spcBef>
                <a:spcPts val="0"/>
              </a:spcBef>
              <a:buFont typeface="Wingdings" panose="05000000000000000000" pitchFamily="2" charset="2"/>
              <a:buChar char="§"/>
              <a:defRPr/>
            </a:pPr>
            <a:r>
              <a:rPr kumimoji="1" lang="en-US" sz="1200" b="1" u="sng" dirty="0">
                <a:solidFill>
                  <a:srgbClr val="FF0000"/>
                </a:solidFill>
                <a:latin typeface="Arial" panose="020B0604020202020204" pitchFamily="34" charset="0"/>
                <a:ea typeface="PMingLiU" panose="02020500000000000000" pitchFamily="18" charset="-120"/>
                <a:cs typeface="Arial" panose="020B0604020202020204" pitchFamily="34" charset="0"/>
              </a:rPr>
              <a:t>Slides</a:t>
            </a:r>
            <a:r>
              <a:rPr lang="en-US" sz="1200" dirty="0">
                <a:latin typeface="Arial" panose="020B0604020202020204" pitchFamily="34" charset="0"/>
                <a:cs typeface="Arial" panose="020B0604020202020204" pitchFamily="34" charset="0"/>
              </a:rPr>
              <a:t>: N/A</a:t>
            </a:r>
          </a:p>
          <a:p>
            <a:pPr>
              <a:lnSpc>
                <a:spcPct val="200000"/>
              </a:lnSpc>
              <a:spcBef>
                <a:spcPts val="0"/>
              </a:spcBef>
              <a:buFont typeface="Wingdings" panose="05000000000000000000" pitchFamily="2" charset="2"/>
              <a:buChar char="§"/>
              <a:defRPr/>
            </a:pPr>
            <a:r>
              <a:rPr kumimoji="1" lang="en-US" sz="1200" b="1" u="sng" dirty="0">
                <a:solidFill>
                  <a:srgbClr val="FF0000"/>
                </a:solidFill>
                <a:latin typeface="Arial" panose="020B0604020202020204" pitchFamily="34" charset="0"/>
                <a:ea typeface="PMingLiU" panose="02020500000000000000" pitchFamily="18" charset="-120"/>
                <a:cs typeface="Arial" panose="020B0604020202020204" pitchFamily="34" charset="0"/>
              </a:rPr>
              <a:t>Lifters</a:t>
            </a:r>
            <a:r>
              <a:rPr lang="en-US" sz="1200" dirty="0">
                <a:latin typeface="Arial" panose="020B0604020202020204" pitchFamily="34" charset="0"/>
                <a:cs typeface="Arial" panose="020B0604020202020204" pitchFamily="34" charset="0"/>
              </a:rPr>
              <a:t>: N/A</a:t>
            </a:r>
          </a:p>
          <a:p>
            <a:pPr>
              <a:lnSpc>
                <a:spcPct val="200000"/>
              </a:lnSpc>
              <a:spcBef>
                <a:spcPts val="0"/>
              </a:spcBef>
              <a:buFont typeface="Wingdings" panose="05000000000000000000" pitchFamily="2" charset="2"/>
              <a:buChar char="§"/>
              <a:defRPr/>
            </a:pPr>
            <a:r>
              <a:rPr kumimoji="1" lang="en-US" sz="1200" b="1" u="sng" dirty="0">
                <a:solidFill>
                  <a:srgbClr val="FF0000"/>
                </a:solidFill>
                <a:latin typeface="Arial" panose="020B0604020202020204" pitchFamily="34" charset="0"/>
                <a:ea typeface="PMingLiU" panose="02020500000000000000" pitchFamily="18" charset="-120"/>
                <a:cs typeface="Arial" panose="020B0604020202020204" pitchFamily="34" charset="0"/>
              </a:rPr>
              <a:t>Stripper Plate</a:t>
            </a:r>
            <a:r>
              <a:rPr lang="en-US" sz="1200" dirty="0">
                <a:latin typeface="Arial" panose="020B0604020202020204" pitchFamily="34" charset="0"/>
                <a:cs typeface="Arial" panose="020B0604020202020204" pitchFamily="34" charset="0"/>
              </a:rPr>
              <a:t>: H13 42-44 </a:t>
            </a:r>
            <a:r>
              <a:rPr lang="en-US" sz="1200" dirty="0" err="1">
                <a:latin typeface="Arial" panose="020B0604020202020204" pitchFamily="34" charset="0"/>
                <a:cs typeface="Arial" panose="020B0604020202020204" pitchFamily="34" charset="0"/>
              </a:rPr>
              <a:t>Rc</a:t>
            </a:r>
            <a:r>
              <a:rPr lang="en-US" sz="1200" dirty="0">
                <a:latin typeface="Arial" panose="020B0604020202020204" pitchFamily="34" charset="0"/>
                <a:cs typeface="Arial" panose="020B0604020202020204" pitchFamily="34" charset="0"/>
              </a:rPr>
              <a:t> Hardness</a:t>
            </a:r>
          </a:p>
          <a:p>
            <a:pPr>
              <a:lnSpc>
                <a:spcPct val="200000"/>
              </a:lnSpc>
              <a:spcBef>
                <a:spcPts val="0"/>
              </a:spcBef>
              <a:buFont typeface="Wingdings" panose="05000000000000000000" pitchFamily="2" charset="2"/>
              <a:buChar char="§"/>
              <a:defRPr/>
            </a:pPr>
            <a:r>
              <a:rPr kumimoji="1" lang="en-US" sz="1200" b="1" u="sng" dirty="0">
                <a:solidFill>
                  <a:srgbClr val="FF0000"/>
                </a:solidFill>
                <a:latin typeface="Arial" panose="020B0604020202020204" pitchFamily="34" charset="0"/>
                <a:ea typeface="PMingLiU" panose="02020500000000000000" pitchFamily="18" charset="-120"/>
                <a:cs typeface="Arial" panose="020B0604020202020204" pitchFamily="34" charset="0"/>
              </a:rPr>
              <a:t>Mold Base Steel</a:t>
            </a:r>
            <a:r>
              <a:rPr lang="en-US" sz="1200" dirty="0">
                <a:latin typeface="Arial" panose="020B0604020202020204" pitchFamily="34" charset="0"/>
                <a:cs typeface="Arial" panose="020B0604020202020204" pitchFamily="34" charset="0"/>
              </a:rPr>
              <a:t>: S50C</a:t>
            </a:r>
          </a:p>
          <a:p>
            <a:pPr>
              <a:lnSpc>
                <a:spcPct val="200000"/>
              </a:lnSpc>
              <a:spcBef>
                <a:spcPts val="0"/>
              </a:spcBef>
              <a:buFont typeface="Wingdings" panose="05000000000000000000" pitchFamily="2" charset="2"/>
              <a:buChar char="§"/>
              <a:defRPr/>
            </a:pPr>
            <a:r>
              <a:rPr kumimoji="1" lang="en-US" sz="1200" b="1" u="sng" dirty="0">
                <a:solidFill>
                  <a:srgbClr val="FF0000"/>
                </a:solidFill>
                <a:latin typeface="Arial" panose="020B0604020202020204" pitchFamily="34" charset="0"/>
                <a:ea typeface="PMingLiU" panose="02020500000000000000" pitchFamily="18" charset="-120"/>
                <a:cs typeface="Arial" panose="020B0604020202020204" pitchFamily="34" charset="0"/>
              </a:rPr>
              <a:t>Mold Features</a:t>
            </a:r>
            <a:r>
              <a:rPr lang="en-US" sz="1200" dirty="0">
                <a:latin typeface="Arial" panose="020B0604020202020204" pitchFamily="34" charset="0"/>
                <a:cs typeface="Arial" panose="020B0604020202020204" pitchFamily="34" charset="0"/>
              </a:rPr>
              <a:t>: : </a:t>
            </a:r>
            <a:r>
              <a:rPr lang="en-US" sz="1200" spc="-1" dirty="0">
                <a:solidFill>
                  <a:srgbClr val="000000"/>
                </a:solidFill>
                <a:latin typeface="Arial" panose="020B0604020202020204"/>
                <a:ea typeface="PMingLiU"/>
              </a:rPr>
              <a:t>Parting Locks, Pry bar slots, Safety Strap, Shot Counter</a:t>
            </a:r>
            <a:endParaRPr lang="en-US"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45FE5139-BC76-65E5-C2C3-47009104C01C}"/>
              </a:ext>
            </a:extLst>
          </p:cNvPr>
          <p:cNvSpPr txBox="1"/>
          <p:nvPr/>
        </p:nvSpPr>
        <p:spPr>
          <a:xfrm>
            <a:off x="7899517" y="5740982"/>
            <a:ext cx="3942413" cy="646331"/>
          </a:xfrm>
          <a:prstGeom prst="rect">
            <a:avLst/>
          </a:prstGeom>
          <a:solidFill>
            <a:schemeClr val="accent3">
              <a:lumMod val="20000"/>
              <a:lumOff val="80000"/>
            </a:schemeClr>
          </a:solidFill>
          <a:ln w="34925">
            <a:solidFill>
              <a:srgbClr val="FF0000"/>
            </a:solidFill>
          </a:ln>
        </p:spPr>
        <p:txBody>
          <a:bodyPr wrap="square" rtlCol="0">
            <a:spAutoFit/>
          </a:bodyPr>
          <a:lstStyle/>
          <a:p>
            <a:r>
              <a:rPr lang="en-US" dirty="0"/>
              <a:t>Is a warning plaque required due to special mold functions?</a:t>
            </a:r>
          </a:p>
        </p:txBody>
      </p:sp>
      <p:pic>
        <p:nvPicPr>
          <p:cNvPr id="3" name="Picture 2">
            <a:extLst>
              <a:ext uri="{FF2B5EF4-FFF2-40B4-BE49-F238E27FC236}">
                <a16:creationId xmlns:a16="http://schemas.microsoft.com/office/drawing/2014/main" id="{42EB5D9F-6736-8BA8-4290-EC520D2795E9}"/>
              </a:ext>
            </a:extLst>
          </p:cNvPr>
          <p:cNvPicPr>
            <a:picLocks noChangeAspect="1"/>
          </p:cNvPicPr>
          <p:nvPr/>
        </p:nvPicPr>
        <p:blipFill>
          <a:blip r:embed="rId6"/>
          <a:stretch>
            <a:fillRect/>
          </a:stretch>
        </p:blipFill>
        <p:spPr>
          <a:xfrm>
            <a:off x="8610600" y="3371904"/>
            <a:ext cx="2286934" cy="2149325"/>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ODQ0ZjRhMzgzODc2MjAyYmI1YzhjNDgzNzBkYWYxZDc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rgbClr val="C00000"/>
          </a:solidFill>
          <a:tailEnd type="triangle"/>
        </a:ln>
      </a:spPr>
      <a:bodyPr/>
      <a:lstStyle/>
      <a:style>
        <a:lnRef idx="2">
          <a:schemeClr val="accent2"/>
        </a:lnRef>
        <a:fillRef idx="0">
          <a:schemeClr val="accent2"/>
        </a:fillRef>
        <a:effectRef idx="1">
          <a:schemeClr val="accent2"/>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TotalTime>
  <Words>1837</Words>
  <Application>Microsoft Office PowerPoint</Application>
  <PresentationFormat>Widescreen</PresentationFormat>
  <Paragraphs>297</Paragraphs>
  <Slides>21</Slides>
  <Notes>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21</vt:i4>
      </vt:variant>
    </vt:vector>
  </HeadingPairs>
  <TitlesOfParts>
    <vt:vector size="30" baseType="lpstr">
      <vt:lpstr>Arial</vt:lpstr>
      <vt:lpstr>Arial Black</vt:lpstr>
      <vt:lpstr>Bahnschrift</vt:lpstr>
      <vt:lpstr>Calibri</vt:lpstr>
      <vt:lpstr>Calibri Light</vt:lpstr>
      <vt:lpstr>Wingdings</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dc:creator>
  <cp:lastModifiedBy>GULSHAN BHATIA</cp:lastModifiedBy>
  <cp:revision>340</cp:revision>
  <dcterms:created xsi:type="dcterms:W3CDTF">2021-01-08T01:12:00Z</dcterms:created>
  <dcterms:modified xsi:type="dcterms:W3CDTF">2024-04-10T06:41:24Z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515E50E2C2294ADC8DB632A5CF4ACB0E_12</vt:lpwstr>
  </property>
  <property fmtid="{D5CDD505-2E9C-101B-9397-08002B2CF9AE}" pid="3" name="KSOProductBuildVer">
    <vt:lpwstr>2052-12.1.0.16250</vt:lpwstr>
  </property>
</Properties>
</file>